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F43CC9E-310A-43B6-B445-B448216C9044}" type="datetimeFigureOut">
              <a:rPr lang="en-AU" smtClean="0"/>
              <a:t>24/09/2014</a:t>
            </a:fld>
            <a:endParaRPr lang="en-AU"/>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B17AA371-383E-41E9-8A07-EB58C32AD9E2}" type="slidenum">
              <a:rPr lang="en-AU" smtClean="0"/>
              <a:t>‹#›</a:t>
            </a:fld>
            <a:endParaRPr lang="en-AU"/>
          </a:p>
        </p:txBody>
      </p:sp>
    </p:spTree>
    <p:extLst>
      <p:ext uri="{BB962C8B-B14F-4D97-AF65-F5344CB8AC3E}">
        <p14:creationId xmlns:p14="http://schemas.microsoft.com/office/powerpoint/2010/main" val="202480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4EF6C19-E6F7-4E75-8062-55C95DBA203D}" type="datetimeFigureOut">
              <a:rPr lang="en-AU" smtClean="0"/>
              <a:t>24/09/2014</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93622BF6-A92E-4B12-B7E7-3AD6CD098F4E}" type="slidenum">
              <a:rPr lang="en-AU" smtClean="0"/>
              <a:t>‹#›</a:t>
            </a:fld>
            <a:endParaRPr lang="en-AU"/>
          </a:p>
        </p:txBody>
      </p:sp>
    </p:spTree>
    <p:extLst>
      <p:ext uri="{BB962C8B-B14F-4D97-AF65-F5344CB8AC3E}">
        <p14:creationId xmlns:p14="http://schemas.microsoft.com/office/powerpoint/2010/main" val="10925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3622BF6-A92E-4B12-B7E7-3AD6CD098F4E}" type="slidenum">
              <a:rPr lang="en-AU" smtClean="0"/>
              <a:t>1</a:t>
            </a:fld>
            <a:endParaRPr lang="en-AU"/>
          </a:p>
        </p:txBody>
      </p:sp>
    </p:spTree>
    <p:extLst>
      <p:ext uri="{BB962C8B-B14F-4D97-AF65-F5344CB8AC3E}">
        <p14:creationId xmlns:p14="http://schemas.microsoft.com/office/powerpoint/2010/main" val="166000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255285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382027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3622BF6-A92E-4B12-B7E7-3AD6CD098F4E}" type="slidenum">
              <a:rPr lang="en-AU" smtClean="0"/>
              <a:t>12</a:t>
            </a:fld>
            <a:endParaRPr lang="en-AU"/>
          </a:p>
        </p:txBody>
      </p:sp>
    </p:spTree>
    <p:extLst>
      <p:ext uri="{BB962C8B-B14F-4D97-AF65-F5344CB8AC3E}">
        <p14:creationId xmlns:p14="http://schemas.microsoft.com/office/powerpoint/2010/main" val="106921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48170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3622BF6-A92E-4B12-B7E7-3AD6CD098F4E}" type="slidenum">
              <a:rPr lang="en-AU" smtClean="0"/>
              <a:t>14</a:t>
            </a:fld>
            <a:endParaRPr lang="en-AU"/>
          </a:p>
        </p:txBody>
      </p:sp>
    </p:spTree>
    <p:extLst>
      <p:ext uri="{BB962C8B-B14F-4D97-AF65-F5344CB8AC3E}">
        <p14:creationId xmlns:p14="http://schemas.microsoft.com/office/powerpoint/2010/main" val="288939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3622BF6-A92E-4B12-B7E7-3AD6CD098F4E}" type="slidenum">
              <a:rPr lang="en-AU" smtClean="0"/>
              <a:t>15</a:t>
            </a:fld>
            <a:endParaRPr lang="en-AU"/>
          </a:p>
        </p:txBody>
      </p:sp>
    </p:spTree>
    <p:extLst>
      <p:ext uri="{BB962C8B-B14F-4D97-AF65-F5344CB8AC3E}">
        <p14:creationId xmlns:p14="http://schemas.microsoft.com/office/powerpoint/2010/main" val="879308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fld id="{5B98D03D-E8EB-42F7-91D7-2E2EFA5ED066}" type="slidenum">
              <a:rPr lang="en-AU" sz="1200" smtClean="0">
                <a:solidFill>
                  <a:prstClr val="black"/>
                </a:solidFill>
              </a:rPr>
              <a:pPr/>
              <a:t>16</a:t>
            </a:fld>
            <a:endParaRPr lang="en-AU" sz="120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390295-E6D4-4758-8497-D2D69EA5921C}" type="slidenum">
              <a:rPr lang="en-AU" smtClean="0">
                <a:solidFill>
                  <a:prstClr val="black"/>
                </a:solidFill>
              </a:rPr>
              <a:pPr eaLnBrk="1" hangingPunct="1"/>
              <a:t>17</a:t>
            </a:fld>
            <a:endParaRPr lang="en-AU" smtClean="0">
              <a:solidFill>
                <a:prstClr val="black"/>
              </a:solidFill>
            </a:endParaRPr>
          </a:p>
        </p:txBody>
      </p:sp>
      <p:sp>
        <p:nvSpPr>
          <p:cNvPr id="41987" name="Rectangle 2"/>
          <p:cNvSpPr>
            <a:spLocks noGrp="1" noRot="1" noChangeAspect="1" noChangeArrowheads="1" noTextEdit="1"/>
          </p:cNvSpPr>
          <p:nvPr>
            <p:ph type="sldImg"/>
          </p:nvPr>
        </p:nvSpPr>
        <p:spPr>
          <a:xfrm>
            <a:off x="854075" y="744538"/>
            <a:ext cx="4962525" cy="3722687"/>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dirty="0" smtClean="0">
                <a:latin typeface="Arial" charset="0"/>
              </a:rPr>
              <a:t>Look at p. 86 in RELAO book.</a:t>
            </a:r>
          </a:p>
          <a:p>
            <a:pPr eaLnBrk="1" hangingPunct="1"/>
            <a:endParaRPr lang="en-AU"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2580F2A-B0EF-475F-821B-0BE68C7F86A9}"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1481167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04CCE9-959B-4F5A-840E-411318D0C115}" type="slidenum">
              <a:rPr lang="en-AU" smtClean="0">
                <a:solidFill>
                  <a:prstClr val="black"/>
                </a:solidFill>
              </a:rPr>
              <a:pPr eaLnBrk="1" hangingPunct="1"/>
              <a:t>19</a:t>
            </a:fld>
            <a:endParaRPr lang="en-AU" smtClean="0">
              <a:solidFill>
                <a:prstClr val="black"/>
              </a:solidFill>
            </a:endParaRPr>
          </a:p>
        </p:txBody>
      </p:sp>
      <p:sp>
        <p:nvSpPr>
          <p:cNvPr id="43011" name="Rectangle 2"/>
          <p:cNvSpPr>
            <a:spLocks noGrp="1" noRot="1" noChangeAspect="1" noChangeArrowheads="1" noTextEdit="1"/>
          </p:cNvSpPr>
          <p:nvPr>
            <p:ph type="sldImg"/>
          </p:nvPr>
        </p:nvSpPr>
        <p:spPr>
          <a:xfrm>
            <a:off x="854075" y="744538"/>
            <a:ext cx="4962525" cy="3722687"/>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dirty="0" smtClean="0">
                <a:latin typeface="Arial" charset="0"/>
              </a:rPr>
              <a:t>Look at p. 88 in RELAO book.</a:t>
            </a:r>
          </a:p>
          <a:p>
            <a:pPr eaLnBrk="1" hangingPunct="1"/>
            <a:endParaRPr lang="en-AU" dirty="0" smtClean="0">
              <a:latin typeface="Arial" charset="0"/>
            </a:endParaRPr>
          </a:p>
          <a:p>
            <a:pPr eaLnBrk="1" hangingPunct="1"/>
            <a:endParaRPr lang="en-AU"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2552858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2580F2A-B0EF-475F-821B-0BE68C7F86A9}"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1555309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58503C-FB93-4356-8313-D2A54809039B}" type="slidenum">
              <a:rPr lang="en-AU" smtClean="0">
                <a:solidFill>
                  <a:prstClr val="black"/>
                </a:solidFill>
              </a:rPr>
              <a:pPr eaLnBrk="1" hangingPunct="1"/>
              <a:t>21</a:t>
            </a:fld>
            <a:endParaRPr lang="en-AU" smtClean="0">
              <a:solidFill>
                <a:prstClr val="black"/>
              </a:solidFill>
            </a:endParaRPr>
          </a:p>
        </p:txBody>
      </p:sp>
      <p:sp>
        <p:nvSpPr>
          <p:cNvPr id="44035" name="Rectangle 2"/>
          <p:cNvSpPr>
            <a:spLocks noGrp="1" noRot="1" noChangeAspect="1" noChangeArrowheads="1" noTextEdit="1"/>
          </p:cNvSpPr>
          <p:nvPr>
            <p:ph type="sldImg"/>
          </p:nvPr>
        </p:nvSpPr>
        <p:spPr>
          <a:xfrm>
            <a:off x="854075" y="744538"/>
            <a:ext cx="4962525" cy="3722687"/>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dirty="0" smtClean="0">
                <a:latin typeface="Arial" charset="0"/>
              </a:rPr>
              <a:t>Look at p. 90 in RELAO book.</a:t>
            </a:r>
          </a:p>
          <a:p>
            <a:pPr eaLnBrk="1" hangingPunct="1"/>
            <a:endParaRPr lang="en-AU" dirty="0" smtClean="0">
              <a:latin typeface="Arial" charset="0"/>
            </a:endParaRPr>
          </a:p>
          <a:p>
            <a:pPr eaLnBrk="1" hangingPunct="1"/>
            <a:endParaRPr lang="en-AU" dirty="0" smtClean="0">
              <a:latin typeface="Arial" charset="0"/>
            </a:endParaRPr>
          </a:p>
          <a:p>
            <a:pPr eaLnBrk="1" hangingPunct="1"/>
            <a:r>
              <a:rPr lang="en-AU" dirty="0" smtClean="0">
                <a:latin typeface="Arial" charset="0"/>
              </a:rPr>
              <a:t>Know the life and ministry of Jesus.</a:t>
            </a:r>
          </a:p>
          <a:p>
            <a:pPr eaLnBrk="1" hangingPunct="1"/>
            <a:r>
              <a:rPr lang="en-AU" dirty="0" smtClean="0">
                <a:latin typeface="Arial" charset="0"/>
              </a:rPr>
              <a:t>Jesus taught and demonstrated the commandment to love.</a:t>
            </a:r>
          </a:p>
          <a:p>
            <a:pPr eaLnBrk="1" hangingPunct="1"/>
            <a:r>
              <a:rPr lang="en-AU" dirty="0" smtClean="0">
                <a:latin typeface="Arial" charset="0"/>
              </a:rPr>
              <a:t>This commandment is shown through the Christian values of justice, compassion, truthfulness and respect.</a:t>
            </a:r>
          </a:p>
          <a:p>
            <a:pPr eaLnBrk="1" hangingPunct="1"/>
            <a:r>
              <a:rPr lang="en-AU" dirty="0" smtClean="0">
                <a:latin typeface="Arial" charset="0"/>
              </a:rPr>
              <a:t>Understand what it means to develop a Gospel vision of society.</a:t>
            </a:r>
          </a:p>
          <a:p>
            <a:pPr eaLnBrk="1" hangingPunct="1"/>
            <a:r>
              <a:rPr lang="en-AU" dirty="0" smtClean="0">
                <a:latin typeface="Arial" charset="0"/>
              </a:rPr>
              <a:t>**Know the seven sacraments of the Church and understand how people can draw on the fruits and effects of sacraments throughout their lives.</a:t>
            </a:r>
          </a:p>
          <a:p>
            <a:pPr eaLnBrk="1" hangingPunct="1"/>
            <a:r>
              <a:rPr lang="en-AU" dirty="0" smtClean="0">
                <a:latin typeface="Arial" charset="0"/>
              </a:rPr>
              <a:t>**Sacrament of the Eucharist is at the centre of Christian life.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2580F2A-B0EF-475F-821B-0BE68C7F86A9}"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104623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50EE6A-C164-44FA-AF3C-2163DDF19B4B}" type="slidenum">
              <a:rPr lang="en-AU" smtClean="0">
                <a:solidFill>
                  <a:prstClr val="black"/>
                </a:solidFill>
              </a:rPr>
              <a:pPr eaLnBrk="1" hangingPunct="1"/>
              <a:t>23</a:t>
            </a:fld>
            <a:endParaRPr lang="en-AU" smtClean="0">
              <a:solidFill>
                <a:prstClr val="black"/>
              </a:solidFill>
            </a:endParaRPr>
          </a:p>
        </p:txBody>
      </p:sp>
      <p:sp>
        <p:nvSpPr>
          <p:cNvPr id="45059" name="Rectangle 2"/>
          <p:cNvSpPr>
            <a:spLocks noGrp="1" noRot="1" noChangeAspect="1" noChangeArrowheads="1" noTextEdit="1"/>
          </p:cNvSpPr>
          <p:nvPr>
            <p:ph type="sldImg"/>
          </p:nvPr>
        </p:nvSpPr>
        <p:spPr>
          <a:xfrm>
            <a:off x="854075" y="744538"/>
            <a:ext cx="4962525" cy="3722687"/>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dirty="0" smtClean="0">
                <a:latin typeface="Arial" charset="0"/>
              </a:rPr>
              <a:t>Look at p. 92 in RELAO book.</a:t>
            </a:r>
          </a:p>
          <a:p>
            <a:pPr eaLnBrk="1" hangingPunct="1"/>
            <a:endParaRPr lang="en-AU" dirty="0" smtClean="0">
              <a:latin typeface="Arial" charset="0"/>
            </a:endParaRPr>
          </a:p>
          <a:p>
            <a:pPr eaLnBrk="1" hangingPunct="1"/>
            <a:endParaRPr lang="en-AU"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2580F2A-B0EF-475F-821B-0BE68C7F86A9}"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3466829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4B212C-1E88-4950-9322-54F3B2F56591}" type="slidenum">
              <a:rPr lang="en-AU" smtClean="0">
                <a:solidFill>
                  <a:prstClr val="black"/>
                </a:solidFill>
              </a:rPr>
              <a:pPr eaLnBrk="1" hangingPunct="1"/>
              <a:t>25</a:t>
            </a:fld>
            <a:endParaRPr lang="en-AU" smtClean="0">
              <a:solidFill>
                <a:prstClr val="black"/>
              </a:solidFill>
            </a:endParaRPr>
          </a:p>
        </p:txBody>
      </p:sp>
      <p:sp>
        <p:nvSpPr>
          <p:cNvPr id="46083" name="Rectangle 2"/>
          <p:cNvSpPr>
            <a:spLocks noGrp="1" noRot="1" noChangeAspect="1" noChangeArrowheads="1" noTextEdit="1"/>
          </p:cNvSpPr>
          <p:nvPr>
            <p:ph type="sldImg"/>
          </p:nvPr>
        </p:nvSpPr>
        <p:spPr>
          <a:xfrm>
            <a:off x="854075" y="744538"/>
            <a:ext cx="4962525" cy="3722687"/>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dirty="0" smtClean="0">
                <a:latin typeface="Arial" charset="0"/>
              </a:rPr>
              <a:t>Look at p. 94 in RELAO book.</a:t>
            </a:r>
          </a:p>
          <a:p>
            <a:pPr eaLnBrk="1" hangingPunct="1"/>
            <a:endParaRPr lang="en-AU" dirty="0" smtClean="0">
              <a:latin typeface="Arial" charset="0"/>
            </a:endParaRPr>
          </a:p>
          <a:p>
            <a:pPr eaLnBrk="1" hangingPunct="1"/>
            <a:endParaRPr lang="en-AU" dirty="0" smtClean="0">
              <a:latin typeface="Arial" charset="0"/>
            </a:endParaRPr>
          </a:p>
          <a:p>
            <a:pPr eaLnBrk="1" hangingPunct="1"/>
            <a:r>
              <a:rPr lang="en-AU" dirty="0" smtClean="0">
                <a:latin typeface="Arial" charset="0"/>
              </a:rPr>
              <a:t>Bible and how it was written – literary forms and audience.</a:t>
            </a:r>
          </a:p>
          <a:p>
            <a:pPr eaLnBrk="1" hangingPunct="1"/>
            <a:r>
              <a:rPr lang="en-AU" dirty="0" smtClean="0">
                <a:latin typeface="Arial" charset="0"/>
              </a:rPr>
              <a:t>God inspired writers of the Bible.</a:t>
            </a:r>
          </a:p>
          <a:p>
            <a:pPr eaLnBrk="1" hangingPunct="1"/>
            <a:r>
              <a:rPr lang="en-AU" dirty="0" smtClean="0">
                <a:latin typeface="Arial" charset="0"/>
              </a:rPr>
              <a:t>Word of God – welcomed, believed, celebrated, lived and prayed by the Church</a:t>
            </a:r>
          </a:p>
          <a:p>
            <a:pPr eaLnBrk="1" hangingPunct="1"/>
            <a:r>
              <a:rPr lang="en-AU" dirty="0" smtClean="0">
                <a:latin typeface="Arial" charset="0"/>
              </a:rPr>
              <a:t>**Meaning and purpose of prayer, different forms of prayer tradition of the Catholic Church</a:t>
            </a:r>
          </a:p>
          <a:p>
            <a:pPr eaLnBrk="1" hangingPunct="1"/>
            <a:r>
              <a:rPr lang="en-AU" dirty="0" smtClean="0">
                <a:latin typeface="Arial" charset="0"/>
              </a:rPr>
              <a:t>**Essential elements of sacramental rites and how to participate in them. </a:t>
            </a:r>
          </a:p>
          <a:p>
            <a:pPr eaLnBrk="1" hangingPunct="1"/>
            <a:r>
              <a:rPr lang="en-AU" dirty="0" smtClean="0">
                <a:latin typeface="Arial" charset="0"/>
              </a:rPr>
              <a:t>**Symbols and gestures.</a:t>
            </a:r>
          </a:p>
          <a:p>
            <a:pPr eaLnBrk="1" hangingPunct="1"/>
            <a:endParaRPr lang="en-AU" dirty="0" smtClean="0">
              <a:latin typeface="Arial" charset="0"/>
            </a:endParaRPr>
          </a:p>
          <a:p>
            <a:pPr eaLnBrk="1" hangingPunct="1"/>
            <a:r>
              <a:rPr lang="en-AU" dirty="0" smtClean="0">
                <a:solidFill>
                  <a:schemeClr val="bg1"/>
                </a:solidFill>
                <a:latin typeface="Verdana" pitchFamily="34" charset="0"/>
              </a:rPr>
              <a:t>Scripture and Tradition (Creed, Sacraments, Life in Christ and Prayer)</a:t>
            </a:r>
          </a:p>
          <a:p>
            <a:pPr eaLnBrk="1" hangingPunct="1"/>
            <a:endParaRPr lang="en-AU" dirty="0" smtClean="0">
              <a:solidFill>
                <a:schemeClr val="bg1"/>
              </a:solidFill>
              <a:latin typeface="Verdan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2580F2A-B0EF-475F-821B-0BE68C7F86A9}"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100436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5BABFA9A-A286-4B65-88B5-3ED5835D7AEC}" type="slidenum">
              <a:rPr lang="en-AU" smtClean="0">
                <a:solidFill>
                  <a:prstClr val="black"/>
                </a:solidFill>
              </a:rPr>
              <a:pPr>
                <a:defRPr/>
              </a:pPr>
              <a:t>27</a:t>
            </a:fld>
            <a:endParaRPr lang="en-AU">
              <a:solidFill>
                <a:prstClr val="black"/>
              </a:solidFill>
            </a:endParaRPr>
          </a:p>
        </p:txBody>
      </p:sp>
    </p:spTree>
    <p:extLst>
      <p:ext uri="{BB962C8B-B14F-4D97-AF65-F5344CB8AC3E}">
        <p14:creationId xmlns:p14="http://schemas.microsoft.com/office/powerpoint/2010/main" val="296838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3622BF6-A92E-4B12-B7E7-3AD6CD098F4E}" type="slidenum">
              <a:rPr lang="en-AU" smtClean="0"/>
              <a:t>28</a:t>
            </a:fld>
            <a:endParaRPr lang="en-AU"/>
          </a:p>
        </p:txBody>
      </p:sp>
    </p:spTree>
    <p:extLst>
      <p:ext uri="{BB962C8B-B14F-4D97-AF65-F5344CB8AC3E}">
        <p14:creationId xmlns:p14="http://schemas.microsoft.com/office/powerpoint/2010/main" val="148677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3622BF6-A92E-4B12-B7E7-3AD6CD098F4E}" type="slidenum">
              <a:rPr lang="en-AU" smtClean="0"/>
              <a:t>29</a:t>
            </a:fld>
            <a:endParaRPr lang="en-AU"/>
          </a:p>
        </p:txBody>
      </p:sp>
    </p:spTree>
    <p:extLst>
      <p:ext uri="{BB962C8B-B14F-4D97-AF65-F5344CB8AC3E}">
        <p14:creationId xmlns:p14="http://schemas.microsoft.com/office/powerpoint/2010/main" val="336818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901860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3622BF6-A92E-4B12-B7E7-3AD6CD098F4E}" type="slidenum">
              <a:rPr lang="en-AU" smtClean="0"/>
              <a:t>30</a:t>
            </a:fld>
            <a:endParaRPr lang="en-AU"/>
          </a:p>
        </p:txBody>
      </p:sp>
    </p:spTree>
    <p:extLst>
      <p:ext uri="{BB962C8B-B14F-4D97-AF65-F5344CB8AC3E}">
        <p14:creationId xmlns:p14="http://schemas.microsoft.com/office/powerpoint/2010/main" val="2252609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D90326-6E34-4026-8DC2-B5539F790C02}" type="slidenum">
              <a:rPr lang="en-AU" altLang="en-US" smtClean="0">
                <a:solidFill>
                  <a:prstClr val="black"/>
                </a:solidFill>
              </a:rPr>
              <a:pPr eaLnBrk="1" hangingPunct="1"/>
              <a:t>31</a:t>
            </a:fld>
            <a:endParaRPr lang="en-AU" altLang="en-US" smtClean="0">
              <a:solidFill>
                <a:prstClr val="black"/>
              </a:solidFill>
            </a:endParaRPr>
          </a:p>
        </p:txBody>
      </p:sp>
      <p:sp>
        <p:nvSpPr>
          <p:cNvPr id="80899" name="Rectangle 2"/>
          <p:cNvSpPr>
            <a:spLocks noGrp="1" noRot="1" noChangeAspect="1" noChangeArrowheads="1" noTextEdit="1"/>
          </p:cNvSpPr>
          <p:nvPr>
            <p:ph type="sldImg"/>
          </p:nvPr>
        </p:nvSpPr>
        <p:spPr>
          <a:xfrm>
            <a:off x="854075" y="744538"/>
            <a:ext cx="4962525" cy="3722687"/>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3622BF6-A92E-4B12-B7E7-3AD6CD098F4E}" type="slidenum">
              <a:rPr lang="en-AU" smtClean="0"/>
              <a:t>32</a:t>
            </a:fld>
            <a:endParaRPr lang="en-AU"/>
          </a:p>
        </p:txBody>
      </p:sp>
    </p:spTree>
    <p:extLst>
      <p:ext uri="{BB962C8B-B14F-4D97-AF65-F5344CB8AC3E}">
        <p14:creationId xmlns:p14="http://schemas.microsoft.com/office/powerpoint/2010/main" val="3364624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charset="0"/>
              </a:rPr>
              <a:t>In different small groups (chosen </a:t>
            </a:r>
            <a:r>
              <a:rPr lang="en-AU" altLang="en-US" smtClean="0">
                <a:latin typeface="Arial" charset="0"/>
              </a:rPr>
              <a:t>by </a:t>
            </a:r>
            <a:r>
              <a:rPr lang="en-AU" altLang="en-US" smtClean="0">
                <a:latin typeface="Arial" charset="0"/>
              </a:rPr>
              <a:t>coloured </a:t>
            </a:r>
            <a:r>
              <a:rPr lang="en-AU" altLang="en-US" dirty="0" smtClean="0">
                <a:latin typeface="Arial" charset="0"/>
              </a:rPr>
              <a:t>shapes on prayer booklet: 5 </a:t>
            </a:r>
            <a:r>
              <a:rPr lang="en-AU" altLang="en-US" dirty="0" smtClean="0">
                <a:latin typeface="Arial" charset="0"/>
              </a:rPr>
              <a:t>groups of 3), participants sort report comments into acceptable and unacceptable comments.  Share with whole group.</a:t>
            </a:r>
          </a:p>
          <a:p>
            <a:endParaRPr lang="en-AU" dirty="0"/>
          </a:p>
        </p:txBody>
      </p:sp>
      <p:sp>
        <p:nvSpPr>
          <p:cNvPr id="4" name="Slide Number Placeholder 3"/>
          <p:cNvSpPr>
            <a:spLocks noGrp="1"/>
          </p:cNvSpPr>
          <p:nvPr>
            <p:ph type="sldNum" sz="quarter" idx="10"/>
          </p:nvPr>
        </p:nvSpPr>
        <p:spPr/>
        <p:txBody>
          <a:bodyPr/>
          <a:lstStyle/>
          <a:p>
            <a:fld id="{02580F2A-B0EF-475F-821B-0BE68C7F86A9}" type="slidenum">
              <a:rPr lang="en-AU" smtClean="0">
                <a:solidFill>
                  <a:prstClr val="black"/>
                </a:solidFill>
              </a:rPr>
              <a:pPr/>
              <a:t>33</a:t>
            </a:fld>
            <a:endParaRPr lang="en-AU">
              <a:solidFill>
                <a:prstClr val="black"/>
              </a:solidFill>
            </a:endParaRPr>
          </a:p>
        </p:txBody>
      </p:sp>
    </p:spTree>
    <p:extLst>
      <p:ext uri="{BB962C8B-B14F-4D97-AF65-F5344CB8AC3E}">
        <p14:creationId xmlns:p14="http://schemas.microsoft.com/office/powerpoint/2010/main" val="68346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84047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428839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2484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216931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216931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3F87287-E4EA-430A-A408-19B2A582C0A0}"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262331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234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2984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8353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7755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2928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9204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3167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0231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914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481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5890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748BC-E718-40A8-A588-BC3A64848A87}" type="datetimeFigureOut">
              <a:rPr lang="en-AU" smtClean="0">
                <a:solidFill>
                  <a:prstClr val="black">
                    <a:tint val="75000"/>
                  </a:prstClr>
                </a:solidFill>
              </a:rPr>
              <a:pPr/>
              <a:t>24/09/2014</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62B26-2D95-4851-8A78-D74A81241E3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4595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k10outline.scsa.wa.edu.au/Resources/faq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religious+education+vs+catechesis&amp;source=images&amp;cd=&amp;cad=rja&amp;uact=8&amp;docid=07w4NRgb2E0q3M&amp;tbnid=VelRwmHzFG1wtM:&amp;ved=0CAUQjRw&amp;url=http://www.sblmdbb.catholic.edu.au/learning-teaching/156/p/&amp;ei=bxuEU-qPIM2hkgWf0oEw&amp;psig=AFQjCNF71LaWoc_Bqtf5vc11bpAytbIOTg&amp;ust=1401252999716602" TargetMode="External"/><Relationship Id="rId7"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normAutofit fontScale="90000"/>
          </a:bodyPr>
          <a:lstStyle/>
          <a:p>
            <a:r>
              <a:rPr lang="en-AU" b="1" dirty="0" smtClean="0">
                <a:solidFill>
                  <a:srgbClr val="FFFF00"/>
                </a:solidFill>
                <a:latin typeface="Tempus Sans ITC" panose="04020404030D07020202" pitchFamily="82" charset="0"/>
              </a:rPr>
              <a:t>ASSESSMENT </a:t>
            </a:r>
            <a:br>
              <a:rPr lang="en-AU" b="1" dirty="0" smtClean="0">
                <a:solidFill>
                  <a:srgbClr val="FFFF00"/>
                </a:solidFill>
                <a:latin typeface="Tempus Sans ITC" panose="04020404030D07020202" pitchFamily="82" charset="0"/>
              </a:rPr>
            </a:br>
            <a:r>
              <a:rPr lang="en-AU" b="1" dirty="0" smtClean="0">
                <a:solidFill>
                  <a:srgbClr val="FFFF00"/>
                </a:solidFill>
                <a:latin typeface="Tempus Sans ITC" panose="04020404030D07020202" pitchFamily="82" charset="0"/>
              </a:rPr>
              <a:t>IN </a:t>
            </a:r>
            <a:br>
              <a:rPr lang="en-AU" b="1" dirty="0" smtClean="0">
                <a:solidFill>
                  <a:srgbClr val="FFFF00"/>
                </a:solidFill>
                <a:latin typeface="Tempus Sans ITC" panose="04020404030D07020202" pitchFamily="82" charset="0"/>
              </a:rPr>
            </a:br>
            <a:r>
              <a:rPr lang="en-AU" b="1" dirty="0" smtClean="0">
                <a:solidFill>
                  <a:srgbClr val="FFFF00"/>
                </a:solidFill>
                <a:latin typeface="Tempus Sans ITC" panose="04020404030D07020202" pitchFamily="82" charset="0"/>
              </a:rPr>
              <a:t>RE</a:t>
            </a:r>
            <a:endParaRPr lang="en-AU" b="1" dirty="0">
              <a:solidFill>
                <a:srgbClr val="FFFF00"/>
              </a:solidFill>
              <a:latin typeface="Tempus Sans ITC" panose="04020404030D07020202"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035220"/>
            <a:ext cx="5796136" cy="4347102"/>
          </a:xfrm>
          <a:prstGeom prst="rect">
            <a:avLst/>
          </a:prstGeom>
        </p:spPr>
      </p:pic>
    </p:spTree>
    <p:extLst>
      <p:ext uri="{BB962C8B-B14F-4D97-AF65-F5344CB8AC3E}">
        <p14:creationId xmlns:p14="http://schemas.microsoft.com/office/powerpoint/2010/main" val="386191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772400" cy="762000"/>
          </a:xfrm>
        </p:spPr>
        <p:txBody>
          <a:bodyPr/>
          <a:lstStyle/>
          <a:p>
            <a:r>
              <a:rPr lang="en-AU" b="1" dirty="0" smtClean="0">
                <a:solidFill>
                  <a:srgbClr val="FFFF00"/>
                </a:solidFill>
                <a:latin typeface="Tempus Sans ITC" pitchFamily="82" charset="0"/>
              </a:rPr>
              <a:t>STUDENT TASK: REFINEMENT</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179512" y="1196752"/>
            <a:ext cx="8856984" cy="3962400"/>
          </a:xfrm>
        </p:spPr>
        <p:txBody>
          <a:bodyPr>
            <a:normAutofit fontScale="92500" lnSpcReduction="10000"/>
          </a:bodyPr>
          <a:lstStyle/>
          <a:p>
            <a:r>
              <a:rPr lang="en-AU" sz="4000" dirty="0" smtClean="0">
                <a:solidFill>
                  <a:schemeClr val="bg1"/>
                </a:solidFill>
                <a:latin typeface="Tempus Sans ITC" pitchFamily="82" charset="0"/>
              </a:rPr>
              <a:t>There is recall </a:t>
            </a:r>
            <a:r>
              <a:rPr lang="en-AU" sz="4000" dirty="0">
                <a:solidFill>
                  <a:schemeClr val="bg1"/>
                </a:solidFill>
                <a:latin typeface="Tempus Sans ITC" pitchFamily="82" charset="0"/>
              </a:rPr>
              <a:t>– of the </a:t>
            </a:r>
            <a:r>
              <a:rPr lang="en-AU" sz="4000" dirty="0" smtClean="0">
                <a:solidFill>
                  <a:schemeClr val="bg1"/>
                </a:solidFill>
                <a:latin typeface="Tempus Sans ITC" pitchFamily="82" charset="0"/>
              </a:rPr>
              <a:t>story</a:t>
            </a:r>
          </a:p>
          <a:p>
            <a:r>
              <a:rPr lang="en-AU" sz="4000" dirty="0" smtClean="0">
                <a:solidFill>
                  <a:schemeClr val="bg1"/>
                </a:solidFill>
                <a:latin typeface="Tempus Sans ITC" pitchFamily="82" charset="0"/>
              </a:rPr>
              <a:t>Is </a:t>
            </a:r>
            <a:r>
              <a:rPr lang="en-AU" sz="4000" dirty="0">
                <a:solidFill>
                  <a:schemeClr val="bg1"/>
                </a:solidFill>
                <a:latin typeface="Tempus Sans ITC" pitchFamily="82" charset="0"/>
              </a:rPr>
              <a:t>this enough – recall – higher order?</a:t>
            </a:r>
          </a:p>
          <a:p>
            <a:r>
              <a:rPr lang="en-AU" sz="4000" dirty="0" smtClean="0">
                <a:solidFill>
                  <a:schemeClr val="bg1"/>
                </a:solidFill>
                <a:latin typeface="Tempus Sans ITC" pitchFamily="82" charset="0"/>
              </a:rPr>
              <a:t>And there is recall </a:t>
            </a:r>
            <a:r>
              <a:rPr lang="en-AU" sz="4000" dirty="0">
                <a:solidFill>
                  <a:schemeClr val="bg1"/>
                </a:solidFill>
                <a:latin typeface="Tempus Sans ITC" pitchFamily="82" charset="0"/>
              </a:rPr>
              <a:t>of the message</a:t>
            </a:r>
          </a:p>
          <a:p>
            <a:pPr lvl="1"/>
            <a:r>
              <a:rPr lang="en-AU" sz="3600" dirty="0">
                <a:solidFill>
                  <a:schemeClr val="bg1"/>
                </a:solidFill>
                <a:latin typeface="Tempus Sans ITC" pitchFamily="82" charset="0"/>
              </a:rPr>
              <a:t>Care for people</a:t>
            </a:r>
          </a:p>
          <a:p>
            <a:pPr lvl="1"/>
            <a:r>
              <a:rPr lang="en-AU" sz="3600" dirty="0">
                <a:solidFill>
                  <a:schemeClr val="bg1"/>
                </a:solidFill>
                <a:latin typeface="Tempus Sans ITC" pitchFamily="82" charset="0"/>
              </a:rPr>
              <a:t>Some people don’t want to care for others</a:t>
            </a:r>
          </a:p>
          <a:p>
            <a:pPr lvl="1"/>
            <a:r>
              <a:rPr lang="en-AU" sz="3600" dirty="0">
                <a:solidFill>
                  <a:schemeClr val="bg1"/>
                </a:solidFill>
                <a:latin typeface="Tempus Sans ITC" pitchFamily="82" charset="0"/>
              </a:rPr>
              <a:t>In Jesus' time the Samaritans were a group people didn’t want to care for</a:t>
            </a:r>
          </a:p>
        </p:txBody>
      </p:sp>
    </p:spTree>
    <p:extLst>
      <p:ext uri="{BB962C8B-B14F-4D97-AF65-F5344CB8AC3E}">
        <p14:creationId xmlns:p14="http://schemas.microsoft.com/office/powerpoint/2010/main" val="35002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772400" cy="762000"/>
          </a:xfrm>
        </p:spPr>
        <p:txBody>
          <a:bodyPr/>
          <a:lstStyle/>
          <a:p>
            <a:r>
              <a:rPr lang="en-AU" b="1" dirty="0" smtClean="0">
                <a:solidFill>
                  <a:srgbClr val="FFFF00"/>
                </a:solidFill>
                <a:latin typeface="Tempus Sans ITC" pitchFamily="82" charset="0"/>
              </a:rPr>
              <a:t>STUDENT TASK: CRITERIA</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685800" y="1981200"/>
            <a:ext cx="7772400" cy="3962400"/>
          </a:xfrm>
        </p:spPr>
        <p:txBody>
          <a:bodyPr/>
          <a:lstStyle/>
          <a:p>
            <a:r>
              <a:rPr lang="en-AU" sz="3600" dirty="0">
                <a:solidFill>
                  <a:schemeClr val="bg1"/>
                </a:solidFill>
                <a:latin typeface="Tempus Sans ITC" pitchFamily="82" charset="0"/>
              </a:rPr>
              <a:t>The student articulates </a:t>
            </a:r>
            <a:r>
              <a:rPr lang="en-AU" sz="3600" dirty="0" smtClean="0">
                <a:solidFill>
                  <a:schemeClr val="bg1"/>
                </a:solidFill>
                <a:latin typeface="Tempus Sans ITC" pitchFamily="82" charset="0"/>
              </a:rPr>
              <a:t>(orally) what </a:t>
            </a:r>
            <a:r>
              <a:rPr lang="en-AU" sz="3600" dirty="0">
                <a:solidFill>
                  <a:schemeClr val="bg1"/>
                </a:solidFill>
                <a:latin typeface="Tempus Sans ITC" pitchFamily="82" charset="0"/>
              </a:rPr>
              <a:t>they have </a:t>
            </a:r>
            <a:r>
              <a:rPr lang="en-AU" sz="3600" dirty="0" smtClean="0">
                <a:solidFill>
                  <a:schemeClr val="bg1"/>
                </a:solidFill>
                <a:latin typeface="Tempus Sans ITC" pitchFamily="82" charset="0"/>
              </a:rPr>
              <a:t>drawn – there may be more behind what they have drawn/written</a:t>
            </a:r>
            <a:endParaRPr lang="en-AU" sz="3600" dirty="0">
              <a:solidFill>
                <a:schemeClr val="bg1"/>
              </a:solidFill>
              <a:latin typeface="Tempus Sans ITC" pitchFamily="82" charset="0"/>
            </a:endParaRPr>
          </a:p>
          <a:p>
            <a:r>
              <a:rPr lang="en-AU" sz="3600" dirty="0" smtClean="0">
                <a:solidFill>
                  <a:schemeClr val="bg1"/>
                </a:solidFill>
                <a:latin typeface="Tempus Sans ITC" pitchFamily="82" charset="0"/>
              </a:rPr>
              <a:t>What </a:t>
            </a:r>
            <a:r>
              <a:rPr lang="en-AU" sz="3600" dirty="0">
                <a:solidFill>
                  <a:schemeClr val="bg1"/>
                </a:solidFill>
                <a:latin typeface="Tempus Sans ITC" pitchFamily="82" charset="0"/>
              </a:rPr>
              <a:t>is Jesus trying to tell people – oral component – learn about Jesus and how to live like God</a:t>
            </a:r>
          </a:p>
          <a:p>
            <a:endParaRPr lang="en-AU" dirty="0"/>
          </a:p>
        </p:txBody>
      </p:sp>
    </p:spTree>
    <p:extLst>
      <p:ext uri="{BB962C8B-B14F-4D97-AF65-F5344CB8AC3E}">
        <p14:creationId xmlns:p14="http://schemas.microsoft.com/office/powerpoint/2010/main" val="38924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AU" b="1" smtClean="0">
                <a:solidFill>
                  <a:srgbClr val="FFFF00"/>
                </a:solidFill>
                <a:latin typeface="Tempus Sans ITC" panose="04020404030D07020202" pitchFamily="82" charset="0"/>
              </a:rPr>
              <a:t>HOTS IN RE</a:t>
            </a:r>
            <a:endParaRPr lang="en-AU" b="1" dirty="0">
              <a:solidFill>
                <a:srgbClr val="FFFF00"/>
              </a:solidFill>
              <a:latin typeface="Tempus Sans ITC" panose="04020404030D07020202" pitchFamily="8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196752"/>
            <a:ext cx="7488832" cy="5605590"/>
          </a:xfrm>
        </p:spPr>
      </p:pic>
    </p:spTree>
    <p:extLst>
      <p:ext uri="{BB962C8B-B14F-4D97-AF65-F5344CB8AC3E}">
        <p14:creationId xmlns:p14="http://schemas.microsoft.com/office/powerpoint/2010/main" val="45284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188640"/>
            <a:ext cx="7772400" cy="762000"/>
          </a:xfrm>
        </p:spPr>
        <p:txBody>
          <a:bodyPr/>
          <a:lstStyle/>
          <a:p>
            <a:r>
              <a:rPr lang="en-AU" b="1" dirty="0" smtClean="0">
                <a:solidFill>
                  <a:srgbClr val="FFFF00"/>
                </a:solidFill>
                <a:latin typeface="Tempus Sans ITC" pitchFamily="82" charset="0"/>
              </a:rPr>
              <a:t>CONSIDER…</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251520" y="836712"/>
            <a:ext cx="8712968" cy="5106888"/>
          </a:xfrm>
        </p:spPr>
        <p:txBody>
          <a:bodyPr>
            <a:normAutofit lnSpcReduction="10000"/>
          </a:bodyPr>
          <a:lstStyle/>
          <a:p>
            <a:pPr marL="514350" lvl="0" indent="-514350" fontAlgn="auto">
              <a:spcAft>
                <a:spcPts val="0"/>
              </a:spcAft>
              <a:buFont typeface="+mj-lt"/>
              <a:buAutoNum type="arabicPeriod"/>
            </a:pPr>
            <a:r>
              <a:rPr lang="en-AU" sz="3600" kern="1200" dirty="0" smtClean="0">
                <a:solidFill>
                  <a:schemeClr val="bg1"/>
                </a:solidFill>
                <a:latin typeface="Tempus Sans ITC" pitchFamily="82" charset="0"/>
              </a:rPr>
              <a:t>What assessment task do you have in mind?</a:t>
            </a:r>
          </a:p>
          <a:p>
            <a:pPr marL="514350" lvl="0" indent="-514350" fontAlgn="auto">
              <a:spcAft>
                <a:spcPts val="0"/>
              </a:spcAft>
              <a:buFont typeface="+mj-lt"/>
              <a:buAutoNum type="arabicPeriod"/>
            </a:pPr>
            <a:r>
              <a:rPr lang="en-AU" sz="3600" kern="1200" dirty="0" smtClean="0">
                <a:solidFill>
                  <a:schemeClr val="bg1"/>
                </a:solidFill>
                <a:latin typeface="Tempus Sans ITC" pitchFamily="82" charset="0"/>
              </a:rPr>
              <a:t>How will the teaching look and what will it aim to do?</a:t>
            </a:r>
          </a:p>
          <a:p>
            <a:pPr marL="514350" lvl="0" indent="-514350" fontAlgn="auto">
              <a:spcAft>
                <a:spcPts val="0"/>
              </a:spcAft>
              <a:buFont typeface="+mj-lt"/>
              <a:buAutoNum type="arabicPeriod"/>
            </a:pPr>
            <a:r>
              <a:rPr lang="en-AU" sz="3600" kern="1200" dirty="0" smtClean="0">
                <a:solidFill>
                  <a:schemeClr val="bg1"/>
                </a:solidFill>
                <a:latin typeface="Tempus Sans ITC" pitchFamily="82" charset="0"/>
              </a:rPr>
              <a:t>What is the task?</a:t>
            </a:r>
          </a:p>
          <a:p>
            <a:pPr marL="514350" lvl="0" indent="-514350" fontAlgn="auto">
              <a:spcAft>
                <a:spcPts val="0"/>
              </a:spcAft>
              <a:buFont typeface="+mj-lt"/>
              <a:buAutoNum type="arabicPeriod"/>
            </a:pPr>
            <a:r>
              <a:rPr lang="en-AU" sz="3600" kern="1200" dirty="0" smtClean="0">
                <a:solidFill>
                  <a:schemeClr val="bg1"/>
                </a:solidFill>
                <a:latin typeface="Tempus Sans ITC" pitchFamily="82" charset="0"/>
              </a:rPr>
              <a:t>What are the criteria you will use when marking</a:t>
            </a:r>
          </a:p>
          <a:p>
            <a:pPr marL="514350" lvl="0" indent="-514350" fontAlgn="auto">
              <a:spcAft>
                <a:spcPts val="0"/>
              </a:spcAft>
              <a:buFont typeface="+mj-lt"/>
              <a:buAutoNum type="arabicPeriod"/>
            </a:pPr>
            <a:r>
              <a:rPr lang="en-AU" sz="3600" kern="1200" dirty="0" smtClean="0">
                <a:solidFill>
                  <a:schemeClr val="bg1"/>
                </a:solidFill>
                <a:latin typeface="Tempus Sans ITC" pitchFamily="82" charset="0"/>
              </a:rPr>
              <a:t>How will this be marked?</a:t>
            </a:r>
          </a:p>
          <a:p>
            <a:pPr marL="514350" lvl="0" indent="-514350" fontAlgn="auto">
              <a:spcAft>
                <a:spcPts val="0"/>
              </a:spcAft>
              <a:buFont typeface="+mj-lt"/>
              <a:buAutoNum type="arabicPeriod"/>
            </a:pPr>
            <a:r>
              <a:rPr lang="en-AU" sz="3600" kern="1200" dirty="0" smtClean="0">
                <a:solidFill>
                  <a:schemeClr val="bg1"/>
                </a:solidFill>
                <a:latin typeface="Tempus Sans ITC" pitchFamily="82" charset="0"/>
              </a:rPr>
              <a:t>Review and align</a:t>
            </a:r>
            <a:endParaRPr lang="en-AU" sz="3600" kern="1200" dirty="0">
              <a:solidFill>
                <a:schemeClr val="bg1"/>
              </a:solidFill>
              <a:latin typeface="Tempus Sans ITC" pitchFamily="82" charset="0"/>
            </a:endParaRPr>
          </a:p>
        </p:txBody>
      </p:sp>
    </p:spTree>
    <p:extLst>
      <p:ext uri="{BB962C8B-B14F-4D97-AF65-F5344CB8AC3E}">
        <p14:creationId xmlns:p14="http://schemas.microsoft.com/office/powerpoint/2010/main" val="3669235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FF00"/>
                </a:solidFill>
                <a:latin typeface="Tempus Sans ITC" panose="04020404030D07020202" pitchFamily="82" charset="0"/>
              </a:rPr>
              <a:t>NETWORKING AND SHARING</a:t>
            </a:r>
            <a:endParaRPr lang="en-AU" b="1" dirty="0">
              <a:solidFill>
                <a:srgbClr val="FFFF00"/>
              </a:solidFill>
              <a:latin typeface="Tempus Sans ITC" panose="04020404030D07020202" pitchFamily="8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714859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391" y="1052736"/>
            <a:ext cx="6204870" cy="54440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8"/>
          <p:cNvSpPr txBox="1">
            <a:spLocks noChangeArrowheads="1"/>
          </p:cNvSpPr>
          <p:nvPr/>
        </p:nvSpPr>
        <p:spPr bwMode="auto">
          <a:xfrm>
            <a:off x="239214" y="189515"/>
            <a:ext cx="8785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ctr"/>
            <a:r>
              <a:rPr lang="en-AU" sz="4000" b="1" dirty="0" smtClean="0">
                <a:solidFill>
                  <a:srgbClr val="FFFF00"/>
                </a:solidFill>
                <a:latin typeface="Tempus Sans ITC" panose="04020404030D07020202" pitchFamily="82" charset="0"/>
                <a:cs typeface="Tahoma" pitchFamily="34" charset="0"/>
              </a:rPr>
              <a:t>REPORTING IN RE</a:t>
            </a:r>
            <a:endParaRPr lang="en-AU" sz="4000" b="1" dirty="0">
              <a:solidFill>
                <a:srgbClr val="FFFF00"/>
              </a:solidFill>
              <a:latin typeface="Tempus Sans ITC" panose="04020404030D07020202" pitchFamily="82" charset="0"/>
              <a:cs typeface="Tahoma" pitchFamily="34" charset="0"/>
            </a:endParaRPr>
          </a:p>
        </p:txBody>
      </p:sp>
    </p:spTree>
    <p:extLst>
      <p:ext uri="{BB962C8B-B14F-4D97-AF65-F5344CB8AC3E}">
        <p14:creationId xmlns:p14="http://schemas.microsoft.com/office/powerpoint/2010/main" val="1228972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2"/>
          <p:cNvPicPr>
            <a:picLocks noChangeAspect="1" noChangeArrowheads="1"/>
          </p:cNvPicPr>
          <p:nvPr/>
        </p:nvPicPr>
        <p:blipFill>
          <a:blip r:embed="rId3">
            <a:extLst>
              <a:ext uri="{28A0092B-C50C-407E-A947-70E740481C1C}">
                <a14:useLocalDpi xmlns:a14="http://schemas.microsoft.com/office/drawing/2010/main" val="0"/>
              </a:ext>
            </a:extLst>
          </a:blip>
          <a:srcRect l="24191" t="26666" r="34476" b="14963"/>
          <a:stretch>
            <a:fillRect/>
          </a:stretch>
        </p:blipFill>
        <p:spPr bwMode="auto">
          <a:xfrm>
            <a:off x="297845" y="2060848"/>
            <a:ext cx="4824413"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TextBox 2"/>
          <p:cNvSpPr txBox="1">
            <a:spLocks noChangeArrowheads="1"/>
          </p:cNvSpPr>
          <p:nvPr/>
        </p:nvSpPr>
        <p:spPr bwMode="auto">
          <a:xfrm>
            <a:off x="5508104" y="2041301"/>
            <a:ext cx="30241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ctr"/>
            <a:r>
              <a:rPr lang="en-AU" sz="1800" b="1" dirty="0">
                <a:solidFill>
                  <a:prstClr val="white"/>
                </a:solidFill>
                <a:latin typeface="Papyrus" pitchFamily="66" charset="0"/>
                <a:cs typeface="Tahoma" pitchFamily="34" charset="0"/>
              </a:rPr>
              <a:t>The outcomes in the Religious Education learning area are interrelated and describe learning that occurs from Kindergarten to Year 12.</a:t>
            </a:r>
          </a:p>
          <a:p>
            <a:pPr algn="ctr"/>
            <a:endParaRPr lang="en-AU" sz="1800" b="1" dirty="0">
              <a:solidFill>
                <a:prstClr val="white"/>
              </a:solidFill>
              <a:latin typeface="Papyrus" pitchFamily="66" charset="0"/>
              <a:cs typeface="Tahoma" pitchFamily="34" charset="0"/>
            </a:endParaRPr>
          </a:p>
          <a:p>
            <a:pPr algn="ctr"/>
            <a:endParaRPr lang="en-AU" sz="1800" b="1" dirty="0">
              <a:solidFill>
                <a:prstClr val="white"/>
              </a:solidFill>
              <a:latin typeface="Papyrus" pitchFamily="66" charset="0"/>
              <a:cs typeface="Tahoma" pitchFamily="34" charset="0"/>
            </a:endParaRPr>
          </a:p>
          <a:p>
            <a:pPr algn="ctr"/>
            <a:r>
              <a:rPr lang="en-AU" sz="1800" b="1" dirty="0">
                <a:solidFill>
                  <a:prstClr val="white"/>
                </a:solidFill>
                <a:latin typeface="Papyrus" pitchFamily="66" charset="0"/>
                <a:cs typeface="Tahoma" pitchFamily="34" charset="0"/>
              </a:rPr>
              <a:t>Learning and teaching programs should allow students to learn and achieve essential knowledge, understandings, values and skills in an integrated manner</a:t>
            </a:r>
            <a:r>
              <a:rPr lang="en-AU" sz="1600" b="1" dirty="0">
                <a:solidFill>
                  <a:prstClr val="white"/>
                </a:solidFill>
                <a:latin typeface="Tahoma" pitchFamily="34" charset="0"/>
                <a:cs typeface="Tahoma" pitchFamily="34" charset="0"/>
              </a:rPr>
              <a:t>.</a:t>
            </a:r>
          </a:p>
        </p:txBody>
      </p:sp>
      <p:sp>
        <p:nvSpPr>
          <p:cNvPr id="5" name="TextBox 8"/>
          <p:cNvSpPr txBox="1">
            <a:spLocks noChangeArrowheads="1"/>
          </p:cNvSpPr>
          <p:nvPr/>
        </p:nvSpPr>
        <p:spPr bwMode="auto">
          <a:xfrm>
            <a:off x="239214" y="36559"/>
            <a:ext cx="8785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ctr"/>
            <a:r>
              <a:rPr lang="en-AU" sz="4000" b="1" dirty="0" smtClean="0">
                <a:solidFill>
                  <a:srgbClr val="FFFF00"/>
                </a:solidFill>
                <a:latin typeface="Tempus Sans ITC" panose="04020404030D07020202" pitchFamily="82" charset="0"/>
                <a:cs typeface="Tahoma" pitchFamily="34" charset="0"/>
              </a:rPr>
              <a:t>THE RELIGIOUS EDUCATION LEARNING AREA</a:t>
            </a:r>
            <a:endParaRPr lang="en-AU" sz="4000" b="1" dirty="0">
              <a:solidFill>
                <a:srgbClr val="FFFF00"/>
              </a:solidFill>
              <a:latin typeface="Tempus Sans ITC" panose="04020404030D07020202" pitchFamily="82" charset="0"/>
              <a:cs typeface="Tahoma"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630" t="9265" r="29875"/>
          <a:stretch/>
        </p:blipFill>
        <p:spPr bwMode="auto">
          <a:xfrm>
            <a:off x="1102446" y="1559586"/>
            <a:ext cx="3529380" cy="500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3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050"/>
                                        </p:tgtEl>
                                        <p:attrNameLst>
                                          <p:attrName>ppt_w</p:attrName>
                                        </p:attrNameLst>
                                      </p:cBhvr>
                                      <p:tavLst>
                                        <p:tav tm="0">
                                          <p:val>
                                            <p:strVal val="ppt_w"/>
                                          </p:val>
                                        </p:tav>
                                        <p:tav tm="100000">
                                          <p:val>
                                            <p:fltVal val="0"/>
                                          </p:val>
                                        </p:tav>
                                      </p:tavLst>
                                    </p:anim>
                                    <p:anim calcmode="lin" valueType="num">
                                      <p:cBhvr>
                                        <p:cTn id="7" dur="500"/>
                                        <p:tgtEl>
                                          <p:spTgt spid="2050"/>
                                        </p:tgtEl>
                                        <p:attrNameLst>
                                          <p:attrName>ppt_h</p:attrName>
                                        </p:attrNameLst>
                                      </p:cBhvr>
                                      <p:tavLst>
                                        <p:tav tm="0">
                                          <p:val>
                                            <p:strVal val="ppt_h"/>
                                          </p:val>
                                        </p:tav>
                                        <p:tav tm="100000">
                                          <p:val>
                                            <p:fltVal val="0"/>
                                          </p:val>
                                        </p:tav>
                                      </p:tavLst>
                                    </p:anim>
                                    <p:animEffect transition="out" filter="fade">
                                      <p:cBhvr>
                                        <p:cTn id="8" dur="500"/>
                                        <p:tgtEl>
                                          <p:spTgt spid="2050"/>
                                        </p:tgtEl>
                                      </p:cBhvr>
                                    </p:animEffect>
                                    <p:set>
                                      <p:cBhvr>
                                        <p:cTn id="9" dur="1" fill="hold">
                                          <p:stCondLst>
                                            <p:cond delay="499"/>
                                          </p:stCondLst>
                                        </p:cTn>
                                        <p:tgtEl>
                                          <p:spTgt spid="205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60490" y="116632"/>
            <a:ext cx="784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4000" b="1" dirty="0">
                <a:solidFill>
                  <a:srgbClr val="FFFF00"/>
                </a:solidFill>
                <a:latin typeface="Tempus Sans ITC" panose="04020404030D07020202" pitchFamily="82" charset="0"/>
              </a:rPr>
              <a:t>RELIGIOUS EDUCATION</a:t>
            </a:r>
          </a:p>
          <a:p>
            <a:pPr algn="ctr" eaLnBrk="1" hangingPunct="1">
              <a:spcBef>
                <a:spcPct val="50000"/>
              </a:spcBef>
            </a:pPr>
            <a:r>
              <a:rPr lang="en-AU" sz="4000" b="1" dirty="0" smtClean="0">
                <a:solidFill>
                  <a:srgbClr val="FFFF00"/>
                </a:solidFill>
                <a:latin typeface="Tempus Sans ITC" panose="04020404030D07020202" pitchFamily="82" charset="0"/>
              </a:rPr>
              <a:t>OUTCOMES</a:t>
            </a:r>
            <a:endParaRPr lang="en-AU" sz="4000" b="1" dirty="0">
              <a:solidFill>
                <a:srgbClr val="FFFF00"/>
              </a:solidFill>
              <a:latin typeface="Tempus Sans ITC" panose="04020404030D07020202" pitchFamily="82" charset="0"/>
            </a:endParaRPr>
          </a:p>
        </p:txBody>
      </p:sp>
      <p:sp>
        <p:nvSpPr>
          <p:cNvPr id="11267" name="Text Box 4"/>
          <p:cNvSpPr txBox="1">
            <a:spLocks noChangeArrowheads="1"/>
          </p:cNvSpPr>
          <p:nvPr/>
        </p:nvSpPr>
        <p:spPr bwMode="auto">
          <a:xfrm>
            <a:off x="755650" y="1844675"/>
            <a:ext cx="4392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2400" b="1" dirty="0">
                <a:solidFill>
                  <a:srgbClr val="FFFF00"/>
                </a:solidFill>
                <a:latin typeface="Papyrus" pitchFamily="66" charset="0"/>
              </a:rPr>
              <a:t>DISCOVERING GOD</a:t>
            </a:r>
          </a:p>
          <a:p>
            <a:pPr eaLnBrk="1" hangingPunct="1"/>
            <a:endParaRPr lang="en-AU" sz="2400" b="1" dirty="0">
              <a:solidFill>
                <a:srgbClr val="CC00CC"/>
              </a:solidFill>
              <a:latin typeface="Papyrus" pitchFamily="66" charset="0"/>
            </a:endParaRPr>
          </a:p>
          <a:p>
            <a:pPr eaLnBrk="1" hangingPunct="1"/>
            <a:r>
              <a:rPr lang="en-AU" sz="2400" b="1" dirty="0">
                <a:solidFill>
                  <a:prstClr val="white"/>
                </a:solidFill>
                <a:latin typeface="Papyrus" pitchFamily="66" charset="0"/>
              </a:rPr>
              <a:t>People come to discover God </a:t>
            </a:r>
          </a:p>
          <a:p>
            <a:pPr eaLnBrk="1" hangingPunct="1"/>
            <a:r>
              <a:rPr lang="en-AU" sz="2400" b="1" dirty="0">
                <a:solidFill>
                  <a:prstClr val="white"/>
                </a:solidFill>
                <a:latin typeface="Papyrus" pitchFamily="66" charset="0"/>
              </a:rPr>
              <a:t>through experiences in creation</a:t>
            </a:r>
          </a:p>
        </p:txBody>
      </p:sp>
      <p:pic>
        <p:nvPicPr>
          <p:cNvPr id="11268" name="Picture 5" descr="RingOfFire_mammana-1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076700"/>
            <a:ext cx="2952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Viva-La-Nature-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716338"/>
            <a:ext cx="367665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descr="sunset5-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1571625"/>
            <a:ext cx="314325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tiny-baby-in-palm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313" y="3571875"/>
            <a:ext cx="26447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51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27488"/>
            <a:ext cx="7920880" cy="4401205"/>
          </a:xfrm>
          <a:prstGeom prst="rect">
            <a:avLst/>
          </a:prstGeom>
        </p:spPr>
        <p:txBody>
          <a:bodyPr wrap="square">
            <a:spAutoFit/>
          </a:bodyPr>
          <a:lstStyle/>
          <a:p>
            <a:pPr marL="285750" indent="-285750">
              <a:buFont typeface="Wingdings" pitchFamily="2" charset="2"/>
              <a:buChar char="v"/>
            </a:pPr>
            <a:r>
              <a:rPr lang="en-AU" sz="2800" dirty="0">
                <a:solidFill>
                  <a:prstClr val="white"/>
                </a:solidFill>
                <a:latin typeface="Papyrus" pitchFamily="66" charset="0"/>
              </a:rPr>
              <a:t>God’s act of self-revelation began with creation.</a:t>
            </a:r>
          </a:p>
          <a:p>
            <a:pPr marL="285750" indent="-285750">
              <a:buFont typeface="Wingdings" pitchFamily="2" charset="2"/>
              <a:buChar char="v"/>
            </a:pPr>
            <a:r>
              <a:rPr lang="en-AU" sz="2800" dirty="0">
                <a:solidFill>
                  <a:prstClr val="white"/>
                </a:solidFill>
                <a:latin typeface="Papyrus" pitchFamily="66" charset="0"/>
              </a:rPr>
              <a:t>People are drawn to the Creator of the universe as they come to wonder about the beauty and power of creation.</a:t>
            </a:r>
          </a:p>
          <a:p>
            <a:pPr marL="285750" indent="-285750">
              <a:buFont typeface="Wingdings" pitchFamily="2" charset="2"/>
              <a:buChar char="v"/>
            </a:pPr>
            <a:r>
              <a:rPr lang="en-AU" sz="2800" dirty="0">
                <a:solidFill>
                  <a:prstClr val="white"/>
                </a:solidFill>
                <a:latin typeface="Papyrus" pitchFamily="66" charset="0"/>
              </a:rPr>
              <a:t>People are created to relate with the Creator.</a:t>
            </a:r>
          </a:p>
          <a:p>
            <a:pPr marL="285750" indent="-285750">
              <a:buFont typeface="Wingdings" pitchFamily="2" charset="2"/>
              <a:buChar char="v"/>
            </a:pPr>
            <a:r>
              <a:rPr lang="en-AU" sz="2800" dirty="0">
                <a:solidFill>
                  <a:prstClr val="white"/>
                </a:solidFill>
                <a:latin typeface="Papyrus" pitchFamily="66" charset="0"/>
              </a:rPr>
              <a:t>People explore their deeper questionings and yearnings.</a:t>
            </a:r>
          </a:p>
          <a:p>
            <a:pPr marL="285750" indent="-285750">
              <a:buFont typeface="Wingdings" pitchFamily="2" charset="2"/>
              <a:buChar char="v"/>
            </a:pPr>
            <a:r>
              <a:rPr lang="en-AU" sz="2800" dirty="0">
                <a:solidFill>
                  <a:prstClr val="white"/>
                </a:solidFill>
                <a:latin typeface="Papyrus" pitchFamily="66" charset="0"/>
              </a:rPr>
              <a:t>Explore the common quest for meaning, truth, happiness and God at work in the lives of all people, including other religions.</a:t>
            </a:r>
          </a:p>
        </p:txBody>
      </p:sp>
      <p:pic>
        <p:nvPicPr>
          <p:cNvPr id="5" name="Picture 2" descr="tiny-baby-in-pal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604" y="4651533"/>
            <a:ext cx="26447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530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oycry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0"/>
            <a:ext cx="1817687"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1723waiting_for_the_right_w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643188"/>
            <a:ext cx="300037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
          <p:cNvSpPr txBox="1">
            <a:spLocks noChangeArrowheads="1"/>
          </p:cNvSpPr>
          <p:nvPr/>
        </p:nvSpPr>
        <p:spPr bwMode="auto">
          <a:xfrm>
            <a:off x="785813" y="714375"/>
            <a:ext cx="4392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2400" b="1" dirty="0">
                <a:solidFill>
                  <a:srgbClr val="FFFF00"/>
                </a:solidFill>
                <a:latin typeface="Papyrus" pitchFamily="66" charset="0"/>
              </a:rPr>
              <a:t>DRAWING ON HUMAN EXPERIENCE</a:t>
            </a:r>
          </a:p>
          <a:p>
            <a:pPr eaLnBrk="1" hangingPunct="1"/>
            <a:endParaRPr lang="en-AU" sz="2400" b="1" dirty="0">
              <a:solidFill>
                <a:srgbClr val="660033"/>
              </a:solidFill>
              <a:latin typeface="Papyrus" pitchFamily="66" charset="0"/>
            </a:endParaRPr>
          </a:p>
          <a:p>
            <a:pPr eaLnBrk="1" hangingPunct="1"/>
            <a:r>
              <a:rPr lang="en-AU" sz="2400" b="1" dirty="0">
                <a:solidFill>
                  <a:prstClr val="white"/>
                </a:solidFill>
                <a:latin typeface="Papyrus" pitchFamily="66" charset="0"/>
              </a:rPr>
              <a:t>The human experience of the Christian message and its significance </a:t>
            </a:r>
          </a:p>
        </p:txBody>
      </p:sp>
      <p:pic>
        <p:nvPicPr>
          <p:cNvPr id="12293" name="Picture 4" descr="people-helping-oth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989138"/>
            <a:ext cx="25971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RTX7WMH_38399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3757613"/>
            <a:ext cx="41275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creation_of_adam_det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8" y="4572000"/>
            <a:ext cx="3816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34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 y="282368"/>
            <a:ext cx="8172357" cy="762000"/>
          </a:xfrm>
        </p:spPr>
        <p:txBody>
          <a:bodyPr/>
          <a:lstStyle/>
          <a:p>
            <a:r>
              <a:rPr lang="en-AU" b="1" dirty="0" smtClean="0">
                <a:solidFill>
                  <a:srgbClr val="FFFF00"/>
                </a:solidFill>
                <a:latin typeface="Tempus Sans ITC" pitchFamily="82" charset="0"/>
              </a:rPr>
              <a:t>RE ASSESSMENT: CHALLENGES</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179512" y="836712"/>
            <a:ext cx="8784976" cy="6021288"/>
          </a:xfrm>
        </p:spPr>
        <p:txBody>
          <a:bodyPr>
            <a:normAutofit lnSpcReduction="10000"/>
          </a:bodyPr>
          <a:lstStyle/>
          <a:p>
            <a:pPr lvl="0"/>
            <a:r>
              <a:rPr lang="en-AU" dirty="0">
                <a:solidFill>
                  <a:schemeClr val="bg1"/>
                </a:solidFill>
                <a:latin typeface="Tempus Sans ITC" pitchFamily="82" charset="0"/>
              </a:rPr>
              <a:t>Not recognising that there is a valid </a:t>
            </a:r>
            <a:endParaRPr lang="en-AU" dirty="0" smtClean="0">
              <a:solidFill>
                <a:schemeClr val="bg1"/>
              </a:solidFill>
              <a:latin typeface="Tempus Sans ITC" pitchFamily="82" charset="0"/>
            </a:endParaRPr>
          </a:p>
          <a:p>
            <a:pPr marL="0" lvl="0" indent="0">
              <a:buNone/>
            </a:pPr>
            <a:r>
              <a:rPr lang="en-AU" dirty="0">
                <a:solidFill>
                  <a:schemeClr val="bg1"/>
                </a:solidFill>
                <a:latin typeface="Tempus Sans ITC" pitchFamily="82" charset="0"/>
              </a:rPr>
              <a:t> </a:t>
            </a:r>
            <a:r>
              <a:rPr lang="en-AU" dirty="0" smtClean="0">
                <a:solidFill>
                  <a:schemeClr val="bg1"/>
                </a:solidFill>
                <a:latin typeface="Tempus Sans ITC" pitchFamily="82" charset="0"/>
              </a:rPr>
              <a:t>   teaching </a:t>
            </a:r>
            <a:r>
              <a:rPr lang="en-AU" dirty="0">
                <a:solidFill>
                  <a:schemeClr val="bg1"/>
                </a:solidFill>
                <a:latin typeface="Tempus Sans ITC" pitchFamily="82" charset="0"/>
              </a:rPr>
              <a:t>and learning required in RE</a:t>
            </a:r>
          </a:p>
          <a:p>
            <a:pPr lvl="0"/>
            <a:r>
              <a:rPr lang="en-AU" dirty="0">
                <a:solidFill>
                  <a:schemeClr val="bg1"/>
                </a:solidFill>
                <a:latin typeface="Tempus Sans ITC" pitchFamily="82" charset="0"/>
              </a:rPr>
              <a:t>Not focusing on specific knowledge and understanding – i.e. focus is on the affective, subjective and/or invalid content</a:t>
            </a:r>
          </a:p>
          <a:p>
            <a:pPr lvl="0"/>
            <a:r>
              <a:rPr lang="en-AU" dirty="0" smtClean="0">
                <a:solidFill>
                  <a:schemeClr val="bg1"/>
                </a:solidFill>
                <a:latin typeface="Tempus Sans ITC" pitchFamily="82" charset="0"/>
              </a:rPr>
              <a:t>Mimic/recall details –Lower order thinking</a:t>
            </a:r>
          </a:p>
          <a:p>
            <a:pPr lvl="0"/>
            <a:r>
              <a:rPr lang="en-AU" dirty="0" smtClean="0">
                <a:solidFill>
                  <a:schemeClr val="bg1"/>
                </a:solidFill>
                <a:latin typeface="Tempus Sans ITC" pitchFamily="82" charset="0"/>
              </a:rPr>
              <a:t>A limited range of assessment types and/or purposes</a:t>
            </a:r>
          </a:p>
          <a:p>
            <a:pPr lvl="0"/>
            <a:r>
              <a:rPr lang="en-AU" dirty="0" smtClean="0">
                <a:solidFill>
                  <a:schemeClr val="bg1"/>
                </a:solidFill>
                <a:latin typeface="Tempus Sans ITC" pitchFamily="82" charset="0"/>
              </a:rPr>
              <a:t>Assessment?! Anonymous self assessment?!</a:t>
            </a:r>
          </a:p>
          <a:p>
            <a:pPr lvl="0"/>
            <a:r>
              <a:rPr lang="en-AU" dirty="0" smtClean="0">
                <a:solidFill>
                  <a:schemeClr val="bg1"/>
                </a:solidFill>
                <a:latin typeface="Tempus Sans ITC" pitchFamily="82" charset="0"/>
              </a:rPr>
              <a:t>Lack of rigour in the marking process</a:t>
            </a:r>
          </a:p>
          <a:p>
            <a:pPr lvl="0"/>
            <a:r>
              <a:rPr lang="en-AU" dirty="0">
                <a:solidFill>
                  <a:schemeClr val="bg1"/>
                </a:solidFill>
                <a:latin typeface="Tempus Sans ITC" pitchFamily="82" charset="0"/>
              </a:rPr>
              <a:t>Sufficient points of discrimination?</a:t>
            </a:r>
          </a:p>
          <a:p>
            <a:pPr lvl="0"/>
            <a:endParaRPr lang="en-AU" sz="2800" dirty="0">
              <a:solidFill>
                <a:schemeClr val="bg1"/>
              </a:solidFill>
              <a:latin typeface="Tempus Sans ITC" pitchFamily="82" charset="0"/>
            </a:endParaRPr>
          </a:p>
        </p:txBody>
      </p:sp>
      <p:pic>
        <p:nvPicPr>
          <p:cNvPr id="10242" name="Picture 2" descr="http://inventionmachine.com/Portals/56687/images/challenges_ah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93395">
            <a:off x="7570505" y="677662"/>
            <a:ext cx="1203705"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09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463" y="260648"/>
            <a:ext cx="8229600" cy="4525963"/>
          </a:xfrm>
        </p:spPr>
        <p:txBody>
          <a:bodyPr/>
          <a:lstStyle/>
          <a:p>
            <a:pPr>
              <a:buFont typeface="Wingdings" pitchFamily="2" charset="2"/>
              <a:buChar char="v"/>
            </a:pPr>
            <a:r>
              <a:rPr lang="en-AU" dirty="0">
                <a:solidFill>
                  <a:schemeClr val="bg1"/>
                </a:solidFill>
                <a:latin typeface="Papyrus" pitchFamily="66" charset="0"/>
              </a:rPr>
              <a:t>Reflect on the experiences in theirs and others lives.</a:t>
            </a:r>
          </a:p>
          <a:p>
            <a:pPr>
              <a:buFont typeface="Wingdings" pitchFamily="2" charset="2"/>
              <a:buChar char="v"/>
            </a:pPr>
            <a:r>
              <a:rPr lang="en-AU" dirty="0">
                <a:solidFill>
                  <a:schemeClr val="bg1"/>
                </a:solidFill>
                <a:latin typeface="Papyrus" pitchFamily="66" charset="0"/>
              </a:rPr>
              <a:t>Relate Catholic beliefs and practices to real life situations and </a:t>
            </a:r>
            <a:r>
              <a:rPr lang="en-AU" dirty="0" smtClean="0">
                <a:solidFill>
                  <a:schemeClr val="bg1"/>
                </a:solidFill>
                <a:latin typeface="Papyrus" pitchFamily="66" charset="0"/>
              </a:rPr>
              <a:t>experiences.</a:t>
            </a:r>
          </a:p>
          <a:p>
            <a:pPr>
              <a:buFont typeface="Wingdings" pitchFamily="2" charset="2"/>
              <a:buChar char="v"/>
            </a:pPr>
            <a:r>
              <a:rPr lang="en-AU" dirty="0" smtClean="0">
                <a:solidFill>
                  <a:schemeClr val="bg1"/>
                </a:solidFill>
                <a:latin typeface="Papyrus" pitchFamily="66" charset="0"/>
              </a:rPr>
              <a:t>Give </a:t>
            </a:r>
            <a:r>
              <a:rPr lang="en-AU" dirty="0">
                <a:solidFill>
                  <a:schemeClr val="bg1"/>
                </a:solidFill>
                <a:latin typeface="Papyrus" pitchFamily="66" charset="0"/>
              </a:rPr>
              <a:t>Gospel meaning to the questions and experiences of life.</a:t>
            </a:r>
          </a:p>
          <a:p>
            <a:endParaRPr lang="en-AU" dirty="0"/>
          </a:p>
        </p:txBody>
      </p:sp>
      <p:pic>
        <p:nvPicPr>
          <p:cNvPr id="4" name="Picture 5" descr="RTX7WMH_3839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757613"/>
            <a:ext cx="41275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68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785813" y="857250"/>
            <a:ext cx="43926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2400" b="1" dirty="0">
                <a:solidFill>
                  <a:srgbClr val="FFFF00"/>
                </a:solidFill>
                <a:latin typeface="Papyrus" pitchFamily="66" charset="0"/>
              </a:rPr>
              <a:t>KNOWING JESUS</a:t>
            </a:r>
          </a:p>
          <a:p>
            <a:pPr eaLnBrk="1" hangingPunct="1"/>
            <a:endParaRPr lang="en-AU" sz="2400" b="1" dirty="0">
              <a:solidFill>
                <a:prstClr val="white"/>
              </a:solidFill>
              <a:latin typeface="Papyrus" pitchFamily="66" charset="0"/>
            </a:endParaRPr>
          </a:p>
          <a:p>
            <a:pPr eaLnBrk="1" hangingPunct="1"/>
            <a:r>
              <a:rPr lang="en-AU" sz="2400" b="1" dirty="0">
                <a:solidFill>
                  <a:prstClr val="white"/>
                </a:solidFill>
                <a:latin typeface="Papyrus" pitchFamily="66" charset="0"/>
              </a:rPr>
              <a:t>The person of Jesus is the model for living out the Christian mission in the world</a:t>
            </a:r>
          </a:p>
        </p:txBody>
      </p:sp>
      <p:pic>
        <p:nvPicPr>
          <p:cNvPr id="13315" name="Picture 4" descr="The_Passion_of_the_Christ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8913"/>
            <a:ext cx="2670175"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passion-of-the-christ-800-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149725"/>
            <a:ext cx="3378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passion"/>
          <p:cNvPicPr>
            <a:picLocks noChangeAspect="1" noChangeArrowheads="1"/>
          </p:cNvPicPr>
          <p:nvPr/>
        </p:nvPicPr>
        <p:blipFill>
          <a:blip r:embed="rId5">
            <a:extLst>
              <a:ext uri="{28A0092B-C50C-407E-A947-70E740481C1C}">
                <a14:useLocalDpi xmlns:a14="http://schemas.microsoft.com/office/drawing/2010/main" val="0"/>
              </a:ext>
            </a:extLst>
          </a:blip>
          <a:srcRect t="2477" b="2477"/>
          <a:stretch>
            <a:fillRect/>
          </a:stretch>
        </p:blipFill>
        <p:spPr bwMode="auto">
          <a:xfrm>
            <a:off x="4356100" y="4005263"/>
            <a:ext cx="44418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1" descr="3061672860_b52cf853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1989138"/>
            <a:ext cx="288766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67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assion"/>
          <p:cNvPicPr>
            <a:picLocks noChangeAspect="1" noChangeArrowheads="1"/>
          </p:cNvPicPr>
          <p:nvPr/>
        </p:nvPicPr>
        <p:blipFill>
          <a:blip r:embed="rId3">
            <a:extLst>
              <a:ext uri="{28A0092B-C50C-407E-A947-70E740481C1C}">
                <a14:useLocalDpi xmlns:a14="http://schemas.microsoft.com/office/drawing/2010/main" val="0"/>
              </a:ext>
            </a:extLst>
          </a:blip>
          <a:srcRect t="2477" b="2477"/>
          <a:stretch>
            <a:fillRect/>
          </a:stretch>
        </p:blipFill>
        <p:spPr bwMode="auto">
          <a:xfrm flipH="1">
            <a:off x="6650709" y="5475908"/>
            <a:ext cx="2493291" cy="138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512" y="269594"/>
            <a:ext cx="8627119" cy="6494085"/>
          </a:xfrm>
          <a:prstGeom prst="rect">
            <a:avLst/>
          </a:prstGeom>
        </p:spPr>
        <p:txBody>
          <a:bodyPr wrap="square">
            <a:spAutoFit/>
          </a:bodyPr>
          <a:lstStyle/>
          <a:p>
            <a:pPr marL="285750" indent="-285750">
              <a:buFont typeface="Wingdings" pitchFamily="2" charset="2"/>
              <a:buChar char="v"/>
            </a:pPr>
            <a:r>
              <a:rPr lang="en-AU" sz="3200" dirty="0">
                <a:solidFill>
                  <a:prstClr val="white"/>
                </a:solidFill>
                <a:latin typeface="Papyrus" pitchFamily="66" charset="0"/>
              </a:rPr>
              <a:t>Know the life and ministry of Jesus.</a:t>
            </a:r>
          </a:p>
          <a:p>
            <a:pPr marL="285750" indent="-285750">
              <a:buFont typeface="Wingdings" pitchFamily="2" charset="2"/>
              <a:buChar char="v"/>
            </a:pPr>
            <a:r>
              <a:rPr lang="en-AU" sz="3200" dirty="0">
                <a:solidFill>
                  <a:prstClr val="white"/>
                </a:solidFill>
                <a:latin typeface="Papyrus" pitchFamily="66" charset="0"/>
              </a:rPr>
              <a:t>Jesus taught and demonstrated the commandment to </a:t>
            </a:r>
            <a:r>
              <a:rPr lang="en-AU" sz="3200" dirty="0">
                <a:solidFill>
                  <a:prstClr val="white"/>
                </a:solidFill>
                <a:latin typeface="Papyrus" pitchFamily="66" charset="0"/>
              </a:rPr>
              <a:t>love. - shown </a:t>
            </a:r>
            <a:r>
              <a:rPr lang="en-AU" sz="3200" dirty="0">
                <a:solidFill>
                  <a:prstClr val="white"/>
                </a:solidFill>
                <a:latin typeface="Papyrus" pitchFamily="66" charset="0"/>
              </a:rPr>
              <a:t>through the Christian values of justice, compassion, truthfulness and respect.</a:t>
            </a:r>
          </a:p>
          <a:p>
            <a:pPr marL="285750" indent="-285750">
              <a:buFont typeface="Wingdings" pitchFamily="2" charset="2"/>
              <a:buChar char="v"/>
            </a:pPr>
            <a:r>
              <a:rPr lang="en-AU" sz="3200" dirty="0">
                <a:solidFill>
                  <a:prstClr val="white"/>
                </a:solidFill>
                <a:latin typeface="Papyrus" pitchFamily="66" charset="0"/>
              </a:rPr>
              <a:t>Understand what it means to develop a Gospel vision of society.</a:t>
            </a:r>
          </a:p>
          <a:p>
            <a:pPr marL="457200" indent="-457200">
              <a:buFont typeface="Wingdings" pitchFamily="2" charset="2"/>
              <a:buChar char="v"/>
            </a:pPr>
            <a:r>
              <a:rPr lang="en-AU" sz="3200" dirty="0">
                <a:solidFill>
                  <a:prstClr val="white"/>
                </a:solidFill>
                <a:latin typeface="Papyrus" pitchFamily="66" charset="0"/>
              </a:rPr>
              <a:t>Know </a:t>
            </a:r>
            <a:r>
              <a:rPr lang="en-AU" sz="3200" dirty="0">
                <a:solidFill>
                  <a:prstClr val="white"/>
                </a:solidFill>
                <a:latin typeface="Papyrus" pitchFamily="66" charset="0"/>
              </a:rPr>
              <a:t>the seven sacraments of the Church and understand how people can draw on the fruits and effects of sacraments throughout their lives.</a:t>
            </a:r>
          </a:p>
          <a:p>
            <a:pPr marL="457200" indent="-457200">
              <a:buFont typeface="Wingdings" pitchFamily="2" charset="2"/>
              <a:buChar char="v"/>
            </a:pPr>
            <a:r>
              <a:rPr lang="en-AU" sz="3200" dirty="0">
                <a:solidFill>
                  <a:prstClr val="white"/>
                </a:solidFill>
                <a:latin typeface="Papyrus" pitchFamily="66" charset="0"/>
              </a:rPr>
              <a:t>Sacrament </a:t>
            </a:r>
            <a:r>
              <a:rPr lang="en-AU" sz="3200" dirty="0">
                <a:solidFill>
                  <a:prstClr val="white"/>
                </a:solidFill>
                <a:latin typeface="Papyrus" pitchFamily="66" charset="0"/>
              </a:rPr>
              <a:t>of the Eucharist is at the centre of Christian life.</a:t>
            </a:r>
          </a:p>
        </p:txBody>
      </p:sp>
    </p:spTree>
    <p:extLst>
      <p:ext uri="{BB962C8B-B14F-4D97-AF65-F5344CB8AC3E}">
        <p14:creationId xmlns:p14="http://schemas.microsoft.com/office/powerpoint/2010/main" val="2283853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714375" y="571500"/>
            <a:ext cx="43926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2400" b="1" dirty="0">
                <a:solidFill>
                  <a:srgbClr val="FFFF00"/>
                </a:solidFill>
                <a:latin typeface="Papyrus" pitchFamily="66" charset="0"/>
              </a:rPr>
              <a:t>LIVING LIKE JESUS</a:t>
            </a:r>
          </a:p>
          <a:p>
            <a:pPr algn="ctr" eaLnBrk="1" hangingPunct="1">
              <a:spcBef>
                <a:spcPct val="50000"/>
              </a:spcBef>
            </a:pPr>
            <a:endParaRPr lang="en-AU" sz="2400" b="1" dirty="0">
              <a:solidFill>
                <a:srgbClr val="CC00CC"/>
              </a:solidFill>
              <a:latin typeface="Papyrus" pitchFamily="66" charset="0"/>
            </a:endParaRPr>
          </a:p>
          <a:p>
            <a:pPr eaLnBrk="1" hangingPunct="1">
              <a:spcBef>
                <a:spcPct val="50000"/>
              </a:spcBef>
            </a:pPr>
            <a:r>
              <a:rPr lang="en-AU" sz="2400" b="1" dirty="0">
                <a:solidFill>
                  <a:prstClr val="white"/>
                </a:solidFill>
                <a:latin typeface="Papyrus" pitchFamily="66" charset="0"/>
              </a:rPr>
              <a:t>Catholics are empowered to live like Jesus the Saviour as they draw on the power of God’s Spirit</a:t>
            </a:r>
          </a:p>
        </p:txBody>
      </p:sp>
      <p:pic>
        <p:nvPicPr>
          <p:cNvPr id="14339" name="Picture 4" descr="helping_ot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989138"/>
            <a:ext cx="18748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se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581525"/>
            <a:ext cx="25050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associated%20press_mother_teresa_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149725"/>
            <a:ext cx="365601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4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ssociated%20press_mother_teresa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435" y="5404643"/>
            <a:ext cx="1828007" cy="125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67" y="46149"/>
            <a:ext cx="8866545" cy="6001643"/>
          </a:xfrm>
          <a:prstGeom prst="rect">
            <a:avLst/>
          </a:prstGeom>
        </p:spPr>
        <p:txBody>
          <a:bodyPr wrap="square">
            <a:spAutoFit/>
          </a:bodyPr>
          <a:lstStyle/>
          <a:p>
            <a:pPr marL="285750" indent="-285750">
              <a:buFont typeface="Wingdings" pitchFamily="2" charset="2"/>
              <a:buChar char="v"/>
            </a:pPr>
            <a:r>
              <a:rPr lang="en-AU" sz="3200" dirty="0">
                <a:solidFill>
                  <a:prstClr val="white"/>
                </a:solidFill>
                <a:latin typeface="Papyrus" pitchFamily="66" charset="0"/>
              </a:rPr>
              <a:t>Jesus Christ is the fulfilment of God’s promise of a Saviour.</a:t>
            </a:r>
          </a:p>
          <a:p>
            <a:pPr marL="285750" indent="-285750">
              <a:buFont typeface="Wingdings" pitchFamily="2" charset="2"/>
              <a:buChar char="v"/>
            </a:pPr>
            <a:r>
              <a:rPr lang="en-AU" sz="3200" dirty="0">
                <a:solidFill>
                  <a:prstClr val="white"/>
                </a:solidFill>
                <a:latin typeface="Papyrus" pitchFamily="66" charset="0"/>
              </a:rPr>
              <a:t>The Life, death and resurrection of Jesus is the message of Salvation.</a:t>
            </a:r>
          </a:p>
          <a:p>
            <a:pPr marL="285750" indent="-285750">
              <a:buFont typeface="Wingdings" pitchFamily="2" charset="2"/>
              <a:buChar char="v"/>
            </a:pPr>
            <a:r>
              <a:rPr lang="en-AU" sz="3200" dirty="0">
                <a:solidFill>
                  <a:prstClr val="white"/>
                </a:solidFill>
                <a:latin typeface="Papyrus" pitchFamily="66" charset="0"/>
              </a:rPr>
              <a:t>Scripture and Tradition in the life of the Church today is reflected in the leadership and authority of the Church.</a:t>
            </a:r>
          </a:p>
          <a:p>
            <a:pPr marL="285750" indent="-285750">
              <a:buFont typeface="Wingdings" pitchFamily="2" charset="2"/>
              <a:buChar char="v"/>
            </a:pPr>
            <a:r>
              <a:rPr lang="en-AU" sz="3200" dirty="0">
                <a:solidFill>
                  <a:prstClr val="white"/>
                </a:solidFill>
                <a:latin typeface="Papyrus" pitchFamily="66" charset="0"/>
              </a:rPr>
              <a:t>Meaning and significance of the commandments – love of God, neighbour and self.</a:t>
            </a:r>
          </a:p>
          <a:p>
            <a:pPr marL="285750" indent="-285750">
              <a:buFont typeface="Wingdings" pitchFamily="2" charset="2"/>
              <a:buChar char="v"/>
            </a:pPr>
            <a:r>
              <a:rPr lang="en-AU" sz="3200" dirty="0">
                <a:solidFill>
                  <a:prstClr val="white"/>
                </a:solidFill>
                <a:latin typeface="Papyrus" pitchFamily="66" charset="0"/>
              </a:rPr>
              <a:t>Role of Mary and saints.</a:t>
            </a:r>
          </a:p>
          <a:p>
            <a:pPr marL="285750" indent="-285750">
              <a:buFont typeface="Wingdings" pitchFamily="2" charset="2"/>
              <a:buChar char="v"/>
            </a:pPr>
            <a:r>
              <a:rPr lang="en-AU" sz="3200" dirty="0">
                <a:solidFill>
                  <a:prstClr val="white"/>
                </a:solidFill>
                <a:latin typeface="Papyrus" pitchFamily="66" charset="0"/>
              </a:rPr>
              <a:t>Understanding the meaning of Christian vocation.</a:t>
            </a:r>
          </a:p>
        </p:txBody>
      </p:sp>
    </p:spTree>
    <p:extLst>
      <p:ext uri="{BB962C8B-B14F-4D97-AF65-F5344CB8AC3E}">
        <p14:creationId xmlns:p14="http://schemas.microsoft.com/office/powerpoint/2010/main" val="2332902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57188"/>
            <a:ext cx="22574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Caritas-Hilfe-S_dostas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143250"/>
            <a:ext cx="27876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p:cNvSpPr txBox="1">
            <a:spLocks noChangeArrowheads="1"/>
          </p:cNvSpPr>
          <p:nvPr/>
        </p:nvSpPr>
        <p:spPr bwMode="auto">
          <a:xfrm>
            <a:off x="714375" y="428625"/>
            <a:ext cx="43926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2400" b="1" dirty="0">
                <a:solidFill>
                  <a:srgbClr val="FFFF00"/>
                </a:solidFill>
                <a:latin typeface="Papyrus" pitchFamily="66" charset="0"/>
              </a:rPr>
              <a:t>CATHOLIC PRACTICES </a:t>
            </a:r>
          </a:p>
          <a:p>
            <a:pPr algn="ctr" eaLnBrk="1" hangingPunct="1">
              <a:spcBef>
                <a:spcPct val="50000"/>
              </a:spcBef>
            </a:pPr>
            <a:endParaRPr lang="en-AU" sz="2400" b="1" dirty="0">
              <a:solidFill>
                <a:srgbClr val="CC00CC"/>
              </a:solidFill>
              <a:latin typeface="Papyrus" pitchFamily="66" charset="0"/>
            </a:endParaRPr>
          </a:p>
          <a:p>
            <a:pPr eaLnBrk="1" hangingPunct="1">
              <a:spcBef>
                <a:spcPct val="50000"/>
              </a:spcBef>
            </a:pPr>
            <a:r>
              <a:rPr lang="en-AU" sz="2400" b="1" dirty="0">
                <a:solidFill>
                  <a:prstClr val="white"/>
                </a:solidFill>
                <a:latin typeface="Papyrus" pitchFamily="66" charset="0"/>
              </a:rPr>
              <a:t>Read and apply Scripture to life and to participate in Catholic ritual and prayer.</a:t>
            </a:r>
          </a:p>
        </p:txBody>
      </p:sp>
      <p:pic>
        <p:nvPicPr>
          <p:cNvPr id="15365" name="Picture 4" descr="sacra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4429125"/>
            <a:ext cx="223361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childs_pray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050" y="1628775"/>
            <a:ext cx="15843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bi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188" y="3714750"/>
            <a:ext cx="236537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85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28552"/>
            <a:ext cx="8229600" cy="4525963"/>
          </a:xfrm>
        </p:spPr>
        <p:txBody>
          <a:bodyPr>
            <a:noAutofit/>
          </a:bodyPr>
          <a:lstStyle/>
          <a:p>
            <a:pPr>
              <a:buFont typeface="Wingdings" pitchFamily="2" charset="2"/>
              <a:buChar char="v"/>
            </a:pPr>
            <a:r>
              <a:rPr lang="en-AU" sz="2800" dirty="0">
                <a:solidFill>
                  <a:schemeClr val="bg1"/>
                </a:solidFill>
                <a:latin typeface="Papyrus" pitchFamily="66" charset="0"/>
              </a:rPr>
              <a:t>Bible and how it was written – literary </a:t>
            </a:r>
            <a:r>
              <a:rPr lang="en-AU" sz="2800" dirty="0" smtClean="0">
                <a:solidFill>
                  <a:schemeClr val="bg1"/>
                </a:solidFill>
                <a:latin typeface="Papyrus" pitchFamily="66" charset="0"/>
              </a:rPr>
              <a:t>forms</a:t>
            </a:r>
          </a:p>
          <a:p>
            <a:pPr marL="0" indent="0">
              <a:buNone/>
            </a:pPr>
            <a:r>
              <a:rPr lang="en-AU" sz="2800" dirty="0">
                <a:solidFill>
                  <a:schemeClr val="bg1"/>
                </a:solidFill>
                <a:latin typeface="Papyrus" pitchFamily="66" charset="0"/>
              </a:rPr>
              <a:t> </a:t>
            </a:r>
            <a:r>
              <a:rPr lang="en-AU" sz="2800" dirty="0" smtClean="0">
                <a:solidFill>
                  <a:schemeClr val="bg1"/>
                </a:solidFill>
                <a:latin typeface="Papyrus" pitchFamily="66" charset="0"/>
              </a:rPr>
              <a:t>    </a:t>
            </a:r>
            <a:r>
              <a:rPr lang="en-AU" sz="2800" dirty="0">
                <a:solidFill>
                  <a:schemeClr val="bg1"/>
                </a:solidFill>
                <a:latin typeface="Papyrus" pitchFamily="66" charset="0"/>
              </a:rPr>
              <a:t>and audience.</a:t>
            </a:r>
          </a:p>
          <a:p>
            <a:pPr>
              <a:buFont typeface="Wingdings" pitchFamily="2" charset="2"/>
              <a:buChar char="v"/>
            </a:pPr>
            <a:r>
              <a:rPr lang="en-AU" sz="2800" dirty="0">
                <a:solidFill>
                  <a:schemeClr val="bg1"/>
                </a:solidFill>
                <a:latin typeface="Papyrus" pitchFamily="66" charset="0"/>
              </a:rPr>
              <a:t>God inspired writers of the Bible.</a:t>
            </a:r>
          </a:p>
          <a:p>
            <a:pPr>
              <a:buFont typeface="Wingdings" pitchFamily="2" charset="2"/>
              <a:buChar char="v"/>
            </a:pPr>
            <a:r>
              <a:rPr lang="en-AU" sz="2800" dirty="0">
                <a:solidFill>
                  <a:schemeClr val="bg1"/>
                </a:solidFill>
                <a:latin typeface="Papyrus" pitchFamily="66" charset="0"/>
              </a:rPr>
              <a:t>Word of God – welcomed, believed, celebrated, lived and prayed by the Church</a:t>
            </a:r>
          </a:p>
          <a:p>
            <a:pPr>
              <a:buFont typeface="Wingdings" pitchFamily="2" charset="2"/>
              <a:buChar char="v"/>
            </a:pPr>
            <a:r>
              <a:rPr lang="en-AU" sz="2800" dirty="0" smtClean="0">
                <a:solidFill>
                  <a:schemeClr val="bg1"/>
                </a:solidFill>
                <a:latin typeface="Papyrus" pitchFamily="66" charset="0"/>
              </a:rPr>
              <a:t>Meaning </a:t>
            </a:r>
            <a:r>
              <a:rPr lang="en-AU" sz="2800" dirty="0">
                <a:solidFill>
                  <a:schemeClr val="bg1"/>
                </a:solidFill>
                <a:latin typeface="Papyrus" pitchFamily="66" charset="0"/>
              </a:rPr>
              <a:t>and purpose of </a:t>
            </a:r>
            <a:r>
              <a:rPr lang="en-AU" sz="2800" dirty="0" smtClean="0">
                <a:solidFill>
                  <a:schemeClr val="bg1"/>
                </a:solidFill>
                <a:latin typeface="Papyrus" pitchFamily="66" charset="0"/>
              </a:rPr>
              <a:t>prayer - different </a:t>
            </a:r>
            <a:r>
              <a:rPr lang="en-AU" sz="2800" dirty="0">
                <a:solidFill>
                  <a:schemeClr val="bg1"/>
                </a:solidFill>
                <a:latin typeface="Papyrus" pitchFamily="66" charset="0"/>
              </a:rPr>
              <a:t>forms of prayer tradition of the Catholic </a:t>
            </a:r>
            <a:r>
              <a:rPr lang="en-AU" sz="2800" dirty="0" smtClean="0">
                <a:solidFill>
                  <a:schemeClr val="bg1"/>
                </a:solidFill>
                <a:latin typeface="Papyrus" pitchFamily="66" charset="0"/>
              </a:rPr>
              <a:t>Church</a:t>
            </a:r>
          </a:p>
          <a:p>
            <a:pPr>
              <a:buFont typeface="Wingdings" pitchFamily="2" charset="2"/>
              <a:buChar char="v"/>
            </a:pPr>
            <a:r>
              <a:rPr lang="en-AU" sz="2800" dirty="0" smtClean="0">
                <a:solidFill>
                  <a:schemeClr val="bg1"/>
                </a:solidFill>
                <a:latin typeface="Papyrus" pitchFamily="66" charset="0"/>
              </a:rPr>
              <a:t>Essential </a:t>
            </a:r>
            <a:r>
              <a:rPr lang="en-AU" sz="2800" dirty="0">
                <a:solidFill>
                  <a:schemeClr val="bg1"/>
                </a:solidFill>
                <a:latin typeface="Papyrus" pitchFamily="66" charset="0"/>
              </a:rPr>
              <a:t>elements of sacramental rites and how to participate in them. </a:t>
            </a:r>
          </a:p>
          <a:p>
            <a:pPr>
              <a:buFont typeface="Wingdings" pitchFamily="2" charset="2"/>
              <a:buChar char="v"/>
            </a:pPr>
            <a:r>
              <a:rPr lang="en-AU" sz="2800" dirty="0" smtClean="0">
                <a:solidFill>
                  <a:schemeClr val="bg1"/>
                </a:solidFill>
                <a:latin typeface="Papyrus" pitchFamily="66" charset="0"/>
              </a:rPr>
              <a:t>Symbols </a:t>
            </a:r>
            <a:r>
              <a:rPr lang="en-AU" sz="2800" dirty="0">
                <a:solidFill>
                  <a:schemeClr val="bg1"/>
                </a:solidFill>
                <a:latin typeface="Papyrus" pitchFamily="66" charset="0"/>
              </a:rPr>
              <a:t>and gestures.</a:t>
            </a:r>
          </a:p>
          <a:p>
            <a:pPr>
              <a:buFont typeface="Wingdings" pitchFamily="2" charset="2"/>
              <a:buChar char="v"/>
            </a:pPr>
            <a:r>
              <a:rPr lang="en-AU" sz="2800" dirty="0" smtClean="0">
                <a:solidFill>
                  <a:schemeClr val="bg1"/>
                </a:solidFill>
                <a:latin typeface="Papyrus" pitchFamily="66" charset="0"/>
              </a:rPr>
              <a:t>Scripture </a:t>
            </a:r>
            <a:r>
              <a:rPr lang="en-AU" sz="2800" dirty="0">
                <a:solidFill>
                  <a:schemeClr val="bg1"/>
                </a:solidFill>
                <a:latin typeface="Papyrus" pitchFamily="66" charset="0"/>
              </a:rPr>
              <a:t>and Tradition (Creed, Sacraments, Life in Christ and Prayer)</a:t>
            </a:r>
          </a:p>
          <a:p>
            <a:pPr marL="0" indent="0">
              <a:buNone/>
            </a:pPr>
            <a:endParaRPr lang="en-AU" sz="2800" dirty="0">
              <a:solidFill>
                <a:schemeClr val="bg1"/>
              </a:solidFill>
              <a:latin typeface="Papyrus" pitchFamily="66" charset="0"/>
            </a:endParaRPr>
          </a:p>
        </p:txBody>
      </p:sp>
      <p:pic>
        <p:nvPicPr>
          <p:cNvPr id="4" name="Picture 6"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639" y="-1168"/>
            <a:ext cx="1763897" cy="199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495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l="31143" t="24229" r="28761" b="7962"/>
          <a:stretch>
            <a:fillRect/>
          </a:stretch>
        </p:blipFill>
        <p:spPr bwMode="auto">
          <a:xfrm>
            <a:off x="468313" y="1438275"/>
            <a:ext cx="4464050"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bwMode="auto">
          <a:xfrm>
            <a:off x="5219699" y="1587550"/>
            <a:ext cx="3673475" cy="44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nSpc>
                <a:spcPct val="90000"/>
              </a:lnSpc>
              <a:buFontTx/>
              <a:buNone/>
              <a:defRPr/>
            </a:pPr>
            <a:r>
              <a:rPr lang="en-US" sz="1800" b="1" dirty="0" smtClean="0">
                <a:solidFill>
                  <a:srgbClr val="F79646"/>
                </a:solidFill>
                <a:latin typeface="Papyrus" pitchFamily="66" charset="0"/>
              </a:rPr>
              <a:t>A</a:t>
            </a:r>
            <a:r>
              <a:rPr lang="en-US" sz="1800" b="1" dirty="0" smtClean="0">
                <a:solidFill>
                  <a:srgbClr val="F79646"/>
                </a:solidFill>
              </a:rPr>
              <a:t>	</a:t>
            </a:r>
            <a:r>
              <a:rPr lang="en-US" sz="1800" b="1" dirty="0" smtClean="0">
                <a:solidFill>
                  <a:srgbClr val="F79646"/>
                </a:solidFill>
                <a:latin typeface="Papyrus" pitchFamily="66" charset="0"/>
              </a:rPr>
              <a:t>Begins with the students 	personal experience of 	God through creation     </a:t>
            </a:r>
          </a:p>
          <a:p>
            <a:pPr marL="0" indent="0">
              <a:lnSpc>
                <a:spcPct val="90000"/>
              </a:lnSpc>
              <a:buFontTx/>
              <a:buNone/>
              <a:defRPr/>
            </a:pPr>
            <a:r>
              <a:rPr lang="en-US" sz="1800" b="1" dirty="0">
                <a:solidFill>
                  <a:prstClr val="white"/>
                </a:solidFill>
                <a:latin typeface="Papyrus" pitchFamily="66" charset="0"/>
              </a:rPr>
              <a:t> </a:t>
            </a:r>
            <a:r>
              <a:rPr lang="en-US" sz="1800" b="1" dirty="0" smtClean="0">
                <a:solidFill>
                  <a:prstClr val="white"/>
                </a:solidFill>
                <a:latin typeface="Papyrus" pitchFamily="66" charset="0"/>
              </a:rPr>
              <a:t>     	</a:t>
            </a:r>
          </a:p>
          <a:p>
            <a:pPr>
              <a:lnSpc>
                <a:spcPct val="90000"/>
              </a:lnSpc>
              <a:buFont typeface="+mj-lt"/>
              <a:buAutoNum type="alphaUcPeriod"/>
              <a:defRPr/>
            </a:pPr>
            <a:endParaRPr lang="en-US" sz="1800" b="1" dirty="0" smtClean="0">
              <a:solidFill>
                <a:prstClr val="white"/>
              </a:solidFill>
              <a:latin typeface="Papyrus" pitchFamily="66" charset="0"/>
            </a:endParaRPr>
          </a:p>
          <a:p>
            <a:pPr marL="0" indent="0">
              <a:lnSpc>
                <a:spcPct val="90000"/>
              </a:lnSpc>
              <a:buFontTx/>
              <a:buNone/>
              <a:defRPr/>
            </a:pPr>
            <a:r>
              <a:rPr lang="en-US" sz="1800" b="1" dirty="0" smtClean="0">
                <a:solidFill>
                  <a:srgbClr val="00B050"/>
                </a:solidFill>
                <a:latin typeface="Papyrus" pitchFamily="66" charset="0"/>
              </a:rPr>
              <a:t>B	Moves to Jesus as our 	model and guide and 	through his offer of 	salvation 	we can be 	empowered to  live like him    </a:t>
            </a:r>
          </a:p>
          <a:p>
            <a:pPr>
              <a:lnSpc>
                <a:spcPct val="90000"/>
              </a:lnSpc>
              <a:buFont typeface="+mj-lt"/>
              <a:buAutoNum type="alphaUcPeriod"/>
              <a:defRPr/>
            </a:pPr>
            <a:endParaRPr lang="en-US" sz="1800" b="1" dirty="0" smtClean="0">
              <a:solidFill>
                <a:prstClr val="white"/>
              </a:solidFill>
              <a:latin typeface="Papyrus" pitchFamily="66" charset="0"/>
            </a:endParaRPr>
          </a:p>
          <a:p>
            <a:pPr marL="0" indent="0">
              <a:lnSpc>
                <a:spcPct val="90000"/>
              </a:lnSpc>
              <a:buFontTx/>
              <a:buNone/>
              <a:defRPr/>
            </a:pPr>
            <a:endParaRPr lang="en-US" sz="1800" b="1" dirty="0" smtClean="0">
              <a:solidFill>
                <a:prstClr val="white"/>
              </a:solidFill>
              <a:latin typeface="Papyrus" pitchFamily="66" charset="0"/>
            </a:endParaRPr>
          </a:p>
          <a:p>
            <a:pPr marL="0" indent="0">
              <a:lnSpc>
                <a:spcPct val="90000"/>
              </a:lnSpc>
              <a:buFontTx/>
              <a:buNone/>
              <a:defRPr/>
            </a:pPr>
            <a:r>
              <a:rPr lang="en-US" sz="1800" b="1" dirty="0" smtClean="0">
                <a:solidFill>
                  <a:srgbClr val="FF0000"/>
                </a:solidFill>
                <a:latin typeface="Papyrus" pitchFamily="66" charset="0"/>
              </a:rPr>
              <a:t>C	Ends with the Christian 	response through the 	Sacraments, prayer, 	scripture and worship   </a:t>
            </a:r>
          </a:p>
          <a:p>
            <a:pPr marL="0" indent="0">
              <a:lnSpc>
                <a:spcPct val="90000"/>
              </a:lnSpc>
              <a:buFontTx/>
              <a:buNone/>
              <a:defRPr/>
            </a:pPr>
            <a:r>
              <a:rPr lang="en-US" sz="1800" dirty="0">
                <a:solidFill>
                  <a:prstClr val="white"/>
                </a:solidFill>
                <a:latin typeface="Papyrus" pitchFamily="66" charset="0"/>
              </a:rPr>
              <a:t> </a:t>
            </a:r>
            <a:r>
              <a:rPr lang="en-US" sz="1800" dirty="0" smtClean="0">
                <a:solidFill>
                  <a:prstClr val="white"/>
                </a:solidFill>
                <a:latin typeface="Papyrus" pitchFamily="66" charset="0"/>
              </a:rPr>
              <a:t>     </a:t>
            </a:r>
            <a:endParaRPr lang="en-AU" dirty="0">
              <a:solidFill>
                <a:prstClr val="black"/>
              </a:solidFill>
            </a:endParaRPr>
          </a:p>
        </p:txBody>
      </p:sp>
      <p:sp>
        <p:nvSpPr>
          <p:cNvPr id="6" name="TextBox 8"/>
          <p:cNvSpPr txBox="1">
            <a:spLocks noChangeArrowheads="1"/>
          </p:cNvSpPr>
          <p:nvPr/>
        </p:nvSpPr>
        <p:spPr bwMode="auto">
          <a:xfrm>
            <a:off x="179388" y="49213"/>
            <a:ext cx="8785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ctr"/>
            <a:r>
              <a:rPr lang="en-AU" sz="4000" b="1" dirty="0" smtClean="0">
                <a:solidFill>
                  <a:srgbClr val="FFFF00"/>
                </a:solidFill>
                <a:latin typeface="Papyrus" pitchFamily="66" charset="0"/>
                <a:cs typeface="Tahoma" pitchFamily="34" charset="0"/>
              </a:rPr>
              <a:t>UNDERSTANDING THE </a:t>
            </a:r>
          </a:p>
          <a:p>
            <a:pPr algn="ctr"/>
            <a:r>
              <a:rPr lang="en-AU" sz="4000" b="1" dirty="0" smtClean="0">
                <a:solidFill>
                  <a:srgbClr val="FFFF00"/>
                </a:solidFill>
                <a:latin typeface="Papyrus" pitchFamily="66" charset="0"/>
                <a:cs typeface="Tahoma" pitchFamily="34" charset="0"/>
              </a:rPr>
              <a:t>RE UNITS</a:t>
            </a:r>
            <a:endParaRPr lang="en-AU" sz="4000" b="1" dirty="0">
              <a:solidFill>
                <a:srgbClr val="FFFF00"/>
              </a:solidFill>
              <a:latin typeface="Papyrus" pitchFamily="66" charset="0"/>
              <a:cs typeface="Tahoma" pitchFamily="34" charset="0"/>
            </a:endParaRPr>
          </a:p>
        </p:txBody>
      </p:sp>
      <p:sp>
        <p:nvSpPr>
          <p:cNvPr id="2" name="TextBox 1"/>
          <p:cNvSpPr txBox="1"/>
          <p:nvPr/>
        </p:nvSpPr>
        <p:spPr>
          <a:xfrm>
            <a:off x="5400252" y="2312005"/>
            <a:ext cx="3312368" cy="646331"/>
          </a:xfrm>
          <a:prstGeom prst="rect">
            <a:avLst/>
          </a:prstGeom>
          <a:noFill/>
        </p:spPr>
        <p:txBody>
          <a:bodyPr wrap="square" rtlCol="0">
            <a:spAutoFit/>
          </a:bodyPr>
          <a:lstStyle/>
          <a:p>
            <a:r>
              <a:rPr lang="en-AU" dirty="0">
                <a:solidFill>
                  <a:prstClr val="white"/>
                </a:solidFill>
                <a:latin typeface="Papyrus" pitchFamily="66" charset="0"/>
              </a:rPr>
              <a:t>Discovering God</a:t>
            </a:r>
          </a:p>
          <a:p>
            <a:r>
              <a:rPr lang="en-AU" dirty="0">
                <a:solidFill>
                  <a:prstClr val="white"/>
                </a:solidFill>
                <a:latin typeface="Papyrus" pitchFamily="66" charset="0"/>
              </a:rPr>
              <a:t>Drawing on Human Experience</a:t>
            </a:r>
            <a:endParaRPr lang="en-AU" dirty="0">
              <a:solidFill>
                <a:prstClr val="white"/>
              </a:solidFill>
              <a:latin typeface="Papyrus" pitchFamily="66" charset="0"/>
            </a:endParaRPr>
          </a:p>
        </p:txBody>
      </p:sp>
      <p:sp>
        <p:nvSpPr>
          <p:cNvPr id="8" name="TextBox 7"/>
          <p:cNvSpPr txBox="1"/>
          <p:nvPr/>
        </p:nvSpPr>
        <p:spPr>
          <a:xfrm>
            <a:off x="5552652" y="4221088"/>
            <a:ext cx="3312368" cy="646331"/>
          </a:xfrm>
          <a:prstGeom prst="rect">
            <a:avLst/>
          </a:prstGeom>
          <a:noFill/>
        </p:spPr>
        <p:txBody>
          <a:bodyPr wrap="square" rtlCol="0">
            <a:spAutoFit/>
          </a:bodyPr>
          <a:lstStyle/>
          <a:p>
            <a:r>
              <a:rPr lang="en-AU" dirty="0">
                <a:solidFill>
                  <a:prstClr val="white"/>
                </a:solidFill>
                <a:latin typeface="Papyrus" pitchFamily="66" charset="0"/>
              </a:rPr>
              <a:t>Knowing Jesus</a:t>
            </a:r>
          </a:p>
          <a:p>
            <a:r>
              <a:rPr lang="en-AU" dirty="0">
                <a:solidFill>
                  <a:prstClr val="white"/>
                </a:solidFill>
                <a:latin typeface="Papyrus" pitchFamily="66" charset="0"/>
              </a:rPr>
              <a:t>Living like Jesus</a:t>
            </a:r>
          </a:p>
        </p:txBody>
      </p:sp>
      <p:sp>
        <p:nvSpPr>
          <p:cNvPr id="10" name="TextBox 9"/>
          <p:cNvSpPr txBox="1"/>
          <p:nvPr/>
        </p:nvSpPr>
        <p:spPr>
          <a:xfrm>
            <a:off x="5552652" y="6008638"/>
            <a:ext cx="3312368" cy="369332"/>
          </a:xfrm>
          <a:prstGeom prst="rect">
            <a:avLst/>
          </a:prstGeom>
          <a:noFill/>
        </p:spPr>
        <p:txBody>
          <a:bodyPr wrap="square" rtlCol="0">
            <a:spAutoFit/>
          </a:bodyPr>
          <a:lstStyle/>
          <a:p>
            <a:r>
              <a:rPr lang="en-AU" dirty="0">
                <a:solidFill>
                  <a:prstClr val="white"/>
                </a:solidFill>
                <a:latin typeface="Papyrus" pitchFamily="66" charset="0"/>
              </a:rPr>
              <a:t>Catholic Practices</a:t>
            </a:r>
            <a:endParaRPr lang="en-AU" dirty="0">
              <a:solidFill>
                <a:prstClr val="white"/>
              </a:solidFill>
              <a:latin typeface="Papyrus" pitchFamily="66" charset="0"/>
            </a:endParaRPr>
          </a:p>
        </p:txBody>
      </p:sp>
    </p:spTree>
    <p:extLst>
      <p:ext uri="{BB962C8B-B14F-4D97-AF65-F5344CB8AC3E}">
        <p14:creationId xmlns:p14="http://schemas.microsoft.com/office/powerpoint/2010/main" val="3016051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73" y="197768"/>
            <a:ext cx="8229600" cy="1143000"/>
          </a:xfrm>
        </p:spPr>
        <p:txBody>
          <a:bodyPr>
            <a:normAutofit/>
          </a:bodyPr>
          <a:lstStyle/>
          <a:p>
            <a:r>
              <a:rPr lang="en-AU" b="1" dirty="0" smtClean="0">
                <a:solidFill>
                  <a:srgbClr val="FFFF00"/>
                </a:solidFill>
                <a:latin typeface="Tempus Sans ITC" panose="04020404030D07020202" pitchFamily="82" charset="0"/>
              </a:rPr>
              <a:t>C-GRADE DESCRIPTORS</a:t>
            </a:r>
            <a:endParaRPr lang="en-AU" b="1" dirty="0">
              <a:solidFill>
                <a:srgbClr val="FFFF00"/>
              </a:solidFill>
              <a:latin typeface="Tempus Sans ITC" panose="04020404030D07020202" pitchFamily="82" charset="0"/>
            </a:endParaRPr>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34" y="1340768"/>
            <a:ext cx="8798079" cy="528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34" y="1340768"/>
            <a:ext cx="8765552" cy="526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96" y="1340768"/>
            <a:ext cx="8815277" cy="529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096" y="1291586"/>
            <a:ext cx="8938541" cy="537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429" t="13806" r="50944" b="2688"/>
          <a:stretch/>
        </p:blipFill>
        <p:spPr bwMode="auto">
          <a:xfrm>
            <a:off x="3830109" y="1109023"/>
            <a:ext cx="5325065"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47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4257685"/>
              </p:ext>
            </p:extLst>
          </p:nvPr>
        </p:nvGraphicFramePr>
        <p:xfrm>
          <a:off x="6314" y="0"/>
          <a:ext cx="9137685" cy="6857999"/>
        </p:xfrm>
        <a:graphic>
          <a:graphicData uri="http://schemas.openxmlformats.org/drawingml/2006/table">
            <a:tbl>
              <a:tblPr firstRow="1" firstCol="1" bandRow="1">
                <a:tableStyleId>{5C22544A-7EE6-4342-B048-85BDC9FD1C3A}</a:tableStyleId>
              </a:tblPr>
              <a:tblGrid>
                <a:gridCol w="809774"/>
                <a:gridCol w="2166722"/>
                <a:gridCol w="2801777"/>
                <a:gridCol w="3359412"/>
              </a:tblGrid>
              <a:tr h="365811">
                <a:tc>
                  <a:txBody>
                    <a:bodyPr/>
                    <a:lstStyle/>
                    <a:p>
                      <a:pPr algn="ctr">
                        <a:lnSpc>
                          <a:spcPct val="115000"/>
                        </a:lnSpc>
                        <a:spcAft>
                          <a:spcPts val="0"/>
                        </a:spcAft>
                      </a:pPr>
                      <a:r>
                        <a:rPr lang="en-AU" sz="1600" b="0" dirty="0">
                          <a:effectLst/>
                        </a:rPr>
                        <a:t>Grade</a:t>
                      </a:r>
                      <a:endParaRPr lang="en-AU"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600" b="0" dirty="0">
                          <a:effectLst/>
                        </a:rPr>
                        <a:t>Brief description</a:t>
                      </a:r>
                      <a:endParaRPr lang="en-AU"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600" b="0" dirty="0">
                          <a:effectLst/>
                        </a:rPr>
                        <a:t>Abbreviated description</a:t>
                      </a:r>
                      <a:endParaRPr lang="en-AU"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600" b="0" dirty="0">
                          <a:effectLst/>
                        </a:rPr>
                        <a:t>Elaborated description (DoE)</a:t>
                      </a:r>
                      <a:endParaRPr lang="en-AU" sz="1600" b="0" dirty="0">
                        <a:effectLst/>
                        <a:latin typeface="Calibri"/>
                        <a:ea typeface="Calibri"/>
                        <a:cs typeface="Times New Roman"/>
                      </a:endParaRPr>
                    </a:p>
                  </a:txBody>
                  <a:tcPr marL="68580" marR="68580" marT="0" marB="0"/>
                </a:tc>
              </a:tr>
              <a:tr h="1143000">
                <a:tc>
                  <a:txBody>
                    <a:bodyPr/>
                    <a:lstStyle/>
                    <a:p>
                      <a:pPr algn="ctr">
                        <a:lnSpc>
                          <a:spcPct val="115000"/>
                        </a:lnSpc>
                        <a:spcAft>
                          <a:spcPts val="0"/>
                        </a:spcAft>
                      </a:pPr>
                      <a:r>
                        <a:rPr lang="en-AU" sz="3600" b="0" dirty="0">
                          <a:effectLst/>
                        </a:rPr>
                        <a:t>A</a:t>
                      </a:r>
                      <a:endParaRPr lang="en-AU" sz="3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Well above Standard</a:t>
                      </a:r>
                    </a:p>
                    <a:p>
                      <a:pPr algn="ctr">
                        <a:lnSpc>
                          <a:spcPct val="115000"/>
                        </a:lnSpc>
                        <a:spcAft>
                          <a:spcPts val="0"/>
                        </a:spcAft>
                      </a:pPr>
                      <a:r>
                        <a:rPr lang="en-AU" sz="2000" b="1" dirty="0">
                          <a:effectLst/>
                        </a:rPr>
                        <a:t> </a:t>
                      </a:r>
                      <a:endParaRPr lang="en-AU"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WAS</a:t>
                      </a:r>
                      <a:endParaRPr lang="en-AU"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en-AU" sz="1600" b="1" dirty="0">
                          <a:effectLst/>
                        </a:rPr>
                        <a:t>The student demonstrates achievement that has greatly exceeded the expected standard.  </a:t>
                      </a:r>
                      <a:endParaRPr lang="en-AU" sz="1600" b="1" dirty="0">
                        <a:effectLst/>
                        <a:latin typeface="Calibri"/>
                        <a:ea typeface="Calibri"/>
                        <a:cs typeface="Times New Roman"/>
                      </a:endParaRPr>
                    </a:p>
                  </a:txBody>
                  <a:tcPr marL="68580" marR="68580" marT="0" marB="0"/>
                </a:tc>
              </a:tr>
              <a:tr h="1143000">
                <a:tc>
                  <a:txBody>
                    <a:bodyPr/>
                    <a:lstStyle/>
                    <a:p>
                      <a:pPr algn="ctr">
                        <a:lnSpc>
                          <a:spcPct val="115000"/>
                        </a:lnSpc>
                        <a:spcAft>
                          <a:spcPts val="0"/>
                        </a:spcAft>
                      </a:pPr>
                      <a:r>
                        <a:rPr lang="en-AU" sz="3600" b="0" dirty="0">
                          <a:effectLst/>
                        </a:rPr>
                        <a:t>B</a:t>
                      </a:r>
                      <a:endParaRPr lang="en-AU" sz="3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Above standard</a:t>
                      </a:r>
                      <a:endParaRPr lang="en-AU" sz="20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AS</a:t>
                      </a:r>
                      <a:endParaRPr lang="en-AU"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en-AU" sz="1600" b="1" dirty="0">
                          <a:effectLst/>
                        </a:rPr>
                        <a:t>The student demonstrates achievement that exceeds the expected standard.</a:t>
                      </a:r>
                      <a:endParaRPr lang="en-AU" sz="1600" b="1" dirty="0">
                        <a:effectLst/>
                        <a:latin typeface="Calibri"/>
                        <a:ea typeface="Calibri"/>
                        <a:cs typeface="Times New Roman"/>
                      </a:endParaRPr>
                    </a:p>
                  </a:txBody>
                  <a:tcPr marL="68580" marR="68580" marT="0" marB="0"/>
                </a:tc>
              </a:tr>
              <a:tr h="1531594">
                <a:tc>
                  <a:txBody>
                    <a:bodyPr/>
                    <a:lstStyle/>
                    <a:p>
                      <a:pPr algn="ctr">
                        <a:lnSpc>
                          <a:spcPct val="115000"/>
                        </a:lnSpc>
                        <a:spcAft>
                          <a:spcPts val="0"/>
                        </a:spcAft>
                      </a:pPr>
                      <a:r>
                        <a:rPr lang="en-AU" sz="3600" b="0" dirty="0">
                          <a:effectLst/>
                        </a:rPr>
                        <a:t>C</a:t>
                      </a:r>
                      <a:endParaRPr lang="en-AU" sz="3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At standard</a:t>
                      </a:r>
                    </a:p>
                    <a:p>
                      <a:pPr>
                        <a:lnSpc>
                          <a:spcPct val="115000"/>
                        </a:lnSpc>
                        <a:spcAft>
                          <a:spcPts val="0"/>
                        </a:spcAft>
                      </a:pPr>
                      <a:r>
                        <a:rPr lang="en-AU" sz="2000" b="1">
                          <a:effectLst/>
                        </a:rPr>
                        <a:t> </a:t>
                      </a:r>
                    </a:p>
                    <a:p>
                      <a:pPr algn="ctr">
                        <a:lnSpc>
                          <a:spcPct val="115000"/>
                        </a:lnSpc>
                        <a:spcAft>
                          <a:spcPts val="0"/>
                        </a:spcAft>
                      </a:pPr>
                      <a:r>
                        <a:rPr lang="en-AU" sz="2000" b="1">
                          <a:effectLst/>
                        </a:rPr>
                        <a:t> </a:t>
                      </a:r>
                    </a:p>
                    <a:p>
                      <a:pPr>
                        <a:lnSpc>
                          <a:spcPct val="115000"/>
                        </a:lnSpc>
                        <a:spcAft>
                          <a:spcPts val="0"/>
                        </a:spcAft>
                      </a:pPr>
                      <a:r>
                        <a:rPr lang="en-AU" sz="2000" b="1">
                          <a:effectLst/>
                        </a:rPr>
                        <a:t> </a:t>
                      </a:r>
                      <a:endParaRPr lang="en-AU" sz="20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S</a:t>
                      </a:r>
                      <a:endParaRPr lang="en-AU"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en-AU" sz="1600" b="1" dirty="0">
                          <a:effectLst/>
                        </a:rPr>
                        <a:t>The student demonstrates achievement at the expected standard.  </a:t>
                      </a:r>
                      <a:endParaRPr lang="en-AU" sz="1600" b="1" dirty="0">
                        <a:effectLst/>
                        <a:latin typeface="Calibri"/>
                        <a:ea typeface="Calibri"/>
                        <a:cs typeface="Times New Roman"/>
                      </a:endParaRPr>
                    </a:p>
                  </a:txBody>
                  <a:tcPr marL="68580" marR="68580" marT="0" marB="0"/>
                </a:tc>
              </a:tr>
              <a:tr h="1143000">
                <a:tc>
                  <a:txBody>
                    <a:bodyPr/>
                    <a:lstStyle/>
                    <a:p>
                      <a:pPr algn="ctr">
                        <a:lnSpc>
                          <a:spcPct val="115000"/>
                        </a:lnSpc>
                        <a:spcAft>
                          <a:spcPts val="0"/>
                        </a:spcAft>
                      </a:pPr>
                      <a:r>
                        <a:rPr lang="en-AU" sz="3600" b="0" dirty="0">
                          <a:effectLst/>
                        </a:rPr>
                        <a:t>D</a:t>
                      </a:r>
                      <a:endParaRPr lang="en-AU" sz="3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Below standard</a:t>
                      </a:r>
                    </a:p>
                    <a:p>
                      <a:pPr algn="ctr">
                        <a:lnSpc>
                          <a:spcPct val="115000"/>
                        </a:lnSpc>
                        <a:spcAft>
                          <a:spcPts val="0"/>
                        </a:spcAft>
                      </a:pPr>
                      <a:r>
                        <a:rPr lang="en-AU" sz="2000" b="1">
                          <a:effectLst/>
                        </a:rPr>
                        <a:t> </a:t>
                      </a:r>
                      <a:endParaRPr lang="en-AU" sz="20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BS</a:t>
                      </a:r>
                      <a:endParaRPr lang="en-AU"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en-AU" sz="1600" b="1" dirty="0">
                          <a:effectLst/>
                        </a:rPr>
                        <a:t>The student demonstrates achievement below the expected standard.  </a:t>
                      </a:r>
                      <a:endParaRPr lang="en-AU" sz="1600" b="1" dirty="0">
                        <a:effectLst/>
                        <a:latin typeface="Calibri"/>
                        <a:ea typeface="Calibri"/>
                        <a:cs typeface="Times New Roman"/>
                      </a:endParaRPr>
                    </a:p>
                  </a:txBody>
                  <a:tcPr marL="68580" marR="68580" marT="0" marB="0"/>
                </a:tc>
              </a:tr>
              <a:tr h="1531594">
                <a:tc>
                  <a:txBody>
                    <a:bodyPr/>
                    <a:lstStyle/>
                    <a:p>
                      <a:pPr algn="ctr">
                        <a:lnSpc>
                          <a:spcPct val="115000"/>
                        </a:lnSpc>
                        <a:spcAft>
                          <a:spcPts val="0"/>
                        </a:spcAft>
                      </a:pPr>
                      <a:r>
                        <a:rPr lang="en-AU" sz="3600" b="0" dirty="0">
                          <a:effectLst/>
                        </a:rPr>
                        <a:t>E</a:t>
                      </a:r>
                      <a:endParaRPr lang="en-AU" sz="3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Well below standard</a:t>
                      </a:r>
                    </a:p>
                    <a:p>
                      <a:pPr algn="ctr">
                        <a:lnSpc>
                          <a:spcPct val="115000"/>
                        </a:lnSpc>
                        <a:spcAft>
                          <a:spcPts val="0"/>
                        </a:spcAft>
                      </a:pPr>
                      <a:r>
                        <a:rPr lang="en-AU" sz="2000" b="1">
                          <a:effectLst/>
                        </a:rPr>
                        <a:t> </a:t>
                      </a:r>
                    </a:p>
                    <a:p>
                      <a:pPr algn="ctr">
                        <a:lnSpc>
                          <a:spcPct val="115000"/>
                        </a:lnSpc>
                        <a:spcAft>
                          <a:spcPts val="0"/>
                        </a:spcAft>
                      </a:pPr>
                      <a:r>
                        <a:rPr lang="en-AU" sz="2000" b="1">
                          <a:effectLst/>
                        </a:rPr>
                        <a:t> </a:t>
                      </a:r>
                      <a:endParaRPr lang="en-AU" sz="20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WBS</a:t>
                      </a:r>
                      <a:endParaRPr lang="en-AU" sz="2000" b="1" dirty="0">
                        <a:effectLst/>
                        <a:latin typeface="Calibri"/>
                        <a:ea typeface="Calibri"/>
                        <a:cs typeface="Times New Roman"/>
                      </a:endParaRPr>
                    </a:p>
                  </a:txBody>
                  <a:tcPr marL="68580" marR="68580" marT="0" marB="0"/>
                </a:tc>
                <a:tc>
                  <a:txBody>
                    <a:bodyPr/>
                    <a:lstStyle/>
                    <a:p>
                      <a:pPr>
                        <a:lnSpc>
                          <a:spcPct val="115000"/>
                        </a:lnSpc>
                        <a:spcAft>
                          <a:spcPts val="0"/>
                        </a:spcAft>
                      </a:pPr>
                      <a:r>
                        <a:rPr lang="en-AU" sz="1600" b="1" dirty="0">
                          <a:effectLst/>
                        </a:rPr>
                        <a:t>The student demonstrates achievement below the minimum expected for this year level.</a:t>
                      </a:r>
                      <a:endParaRPr lang="en-AU" sz="16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85272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692696"/>
            <a:ext cx="7772400" cy="762000"/>
          </a:xfrm>
        </p:spPr>
        <p:txBody>
          <a:bodyPr>
            <a:normAutofit fontScale="90000"/>
          </a:bodyPr>
          <a:lstStyle/>
          <a:p>
            <a:r>
              <a:rPr lang="en-AU" b="1" dirty="0" smtClean="0">
                <a:solidFill>
                  <a:srgbClr val="FFFF00"/>
                </a:solidFill>
                <a:latin typeface="Tempus Sans ITC" pitchFamily="82" charset="0"/>
              </a:rPr>
              <a:t>EFFECTIVE ASSESSMENT PRACTICE IN RELIGIOUS EDUCATION ~ TASK</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179512" y="2132856"/>
            <a:ext cx="8712968" cy="3602360"/>
          </a:xfrm>
        </p:spPr>
        <p:txBody>
          <a:bodyPr>
            <a:normAutofit fontScale="92500"/>
          </a:bodyPr>
          <a:lstStyle/>
          <a:p>
            <a:r>
              <a:rPr lang="en-AU" sz="4400" dirty="0" smtClean="0">
                <a:solidFill>
                  <a:schemeClr val="bg1"/>
                </a:solidFill>
                <a:latin typeface="Tempus Sans ITC" pitchFamily="82" charset="0"/>
              </a:rPr>
              <a:t>Unit of Work: </a:t>
            </a:r>
            <a:r>
              <a:rPr lang="en-AU" sz="4400" dirty="0">
                <a:solidFill>
                  <a:schemeClr val="bg1"/>
                </a:solidFill>
                <a:latin typeface="Tempus Sans ITC" pitchFamily="82" charset="0"/>
              </a:rPr>
              <a:t>focus or </a:t>
            </a:r>
            <a:r>
              <a:rPr lang="en-AU" sz="4400" dirty="0">
                <a:solidFill>
                  <a:srgbClr val="FFFF00"/>
                </a:solidFill>
                <a:latin typeface="Tempus Sans ITC" pitchFamily="82" charset="0"/>
              </a:rPr>
              <a:t>content of </a:t>
            </a:r>
            <a:r>
              <a:rPr lang="en-AU" sz="4400" dirty="0" smtClean="0">
                <a:solidFill>
                  <a:srgbClr val="FFFF00"/>
                </a:solidFill>
                <a:latin typeface="Tempus Sans ITC" pitchFamily="82" charset="0"/>
              </a:rPr>
              <a:t>learning </a:t>
            </a:r>
            <a:r>
              <a:rPr lang="en-AU" sz="4400" dirty="0" smtClean="0">
                <a:solidFill>
                  <a:schemeClr val="bg1"/>
                </a:solidFill>
                <a:latin typeface="Tempus Sans ITC" pitchFamily="82" charset="0"/>
              </a:rPr>
              <a:t>– specific Catholic </a:t>
            </a:r>
            <a:r>
              <a:rPr lang="en-AU" sz="4400" dirty="0">
                <a:solidFill>
                  <a:schemeClr val="bg1"/>
                </a:solidFill>
                <a:latin typeface="Tempus Sans ITC" pitchFamily="82" charset="0"/>
              </a:rPr>
              <a:t>content</a:t>
            </a:r>
          </a:p>
          <a:p>
            <a:r>
              <a:rPr lang="en-AU" sz="4400" dirty="0">
                <a:solidFill>
                  <a:schemeClr val="bg1"/>
                </a:solidFill>
                <a:latin typeface="Tempus Sans ITC" pitchFamily="82" charset="0"/>
              </a:rPr>
              <a:t>Teaching: the process </a:t>
            </a:r>
            <a:r>
              <a:rPr lang="en-AU" sz="4400" dirty="0" smtClean="0">
                <a:solidFill>
                  <a:schemeClr val="bg1"/>
                </a:solidFill>
                <a:latin typeface="Tempus Sans ITC" pitchFamily="82" charset="0"/>
              </a:rPr>
              <a:t>for </a:t>
            </a:r>
            <a:r>
              <a:rPr lang="en-AU" sz="4400" dirty="0" smtClean="0">
                <a:solidFill>
                  <a:srgbClr val="FFFF00"/>
                </a:solidFill>
                <a:latin typeface="Tempus Sans ITC" pitchFamily="82" charset="0"/>
              </a:rPr>
              <a:t>facilitating </a:t>
            </a:r>
            <a:r>
              <a:rPr lang="en-AU" sz="4400" dirty="0">
                <a:solidFill>
                  <a:srgbClr val="FFFF00"/>
                </a:solidFill>
                <a:latin typeface="Tempus Sans ITC" pitchFamily="82" charset="0"/>
              </a:rPr>
              <a:t>learning</a:t>
            </a:r>
          </a:p>
          <a:p>
            <a:r>
              <a:rPr lang="en-AU" sz="4400" dirty="0">
                <a:solidFill>
                  <a:schemeClr val="bg1"/>
                </a:solidFill>
                <a:latin typeface="Tempus Sans ITC" pitchFamily="82" charset="0"/>
              </a:rPr>
              <a:t>Task: how we </a:t>
            </a:r>
            <a:r>
              <a:rPr lang="en-AU" sz="4400" dirty="0">
                <a:solidFill>
                  <a:srgbClr val="FFFF00"/>
                </a:solidFill>
                <a:latin typeface="Tempus Sans ITC" pitchFamily="82" charset="0"/>
              </a:rPr>
              <a:t>capture the learning</a:t>
            </a:r>
          </a:p>
          <a:p>
            <a:pPr marL="0" indent="0">
              <a:buNone/>
            </a:pPr>
            <a:endParaRPr lang="en-AU" dirty="0"/>
          </a:p>
        </p:txBody>
      </p:sp>
    </p:spTree>
    <p:extLst>
      <p:ext uri="{BB962C8B-B14F-4D97-AF65-F5344CB8AC3E}">
        <p14:creationId xmlns:p14="http://schemas.microsoft.com/office/powerpoint/2010/main" val="423474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692696"/>
            <a:ext cx="8712968" cy="5262979"/>
          </a:xfrm>
          <a:prstGeom prst="rect">
            <a:avLst/>
          </a:prstGeom>
        </p:spPr>
        <p:txBody>
          <a:bodyPr wrap="square">
            <a:spAutoFit/>
          </a:bodyPr>
          <a:lstStyle/>
          <a:p>
            <a:pPr algn="ctr"/>
            <a:r>
              <a:rPr lang="en-US" sz="2800" dirty="0">
                <a:solidFill>
                  <a:prstClr val="white"/>
                </a:solidFill>
                <a:latin typeface="Papyrus" panose="03070502060502030205" pitchFamily="66" charset="0"/>
              </a:rPr>
              <a:t>It is important to note that the SCSA reporting policy indicates that the allocation of a grade for an individual student should describe the level of achievement that is expected for their year level at that point in time. Students do not need to be working ‘above their year level’ to achieve an ‘A’ grade.  Students who are able to demonstrate an ‘Excellent’ level of achievement having been taught the curriculum content of that year level should be allocated an ‘A’ grade. This information can be found in ‘Frequently Asked Questions’ on the SCSA Curriculum and Assessment Outline: </a:t>
            </a:r>
            <a:r>
              <a:rPr lang="en-US" sz="2800" dirty="0">
                <a:solidFill>
                  <a:prstClr val="white"/>
                </a:solidFill>
                <a:latin typeface="Papyrus" panose="03070502060502030205" pitchFamily="66" charset="0"/>
                <a:hlinkClick r:id="rId3"/>
              </a:rPr>
              <a:t>http://k10outline.scsa.wa.edu.au/Resources/faqs</a:t>
            </a:r>
            <a:endParaRPr lang="en-AU" sz="2800" dirty="0">
              <a:solidFill>
                <a:prstClr val="white"/>
              </a:solidFill>
              <a:latin typeface="Papyrus" panose="03070502060502030205" pitchFamily="66" charset="0"/>
            </a:endParaRPr>
          </a:p>
        </p:txBody>
      </p:sp>
    </p:spTree>
    <p:extLst>
      <p:ext uri="{BB962C8B-B14F-4D97-AF65-F5344CB8AC3E}">
        <p14:creationId xmlns:p14="http://schemas.microsoft.com/office/powerpoint/2010/main" val="3621200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00525" y="1225249"/>
            <a:ext cx="79200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altLang="en-US" sz="3200" b="1" dirty="0">
                <a:solidFill>
                  <a:prstClr val="white"/>
                </a:solidFill>
                <a:latin typeface="Papyrus" pitchFamily="66" charset="0"/>
              </a:rPr>
              <a:t>While there may be a correlation between some students behaviours and achievement of outcomes,</a:t>
            </a:r>
          </a:p>
          <a:p>
            <a:pPr algn="ctr" eaLnBrk="1" hangingPunct="1">
              <a:spcBef>
                <a:spcPct val="50000"/>
              </a:spcBef>
            </a:pPr>
            <a:r>
              <a:rPr lang="en-AU" altLang="en-US" sz="3200" b="1" dirty="0" smtClean="0">
                <a:solidFill>
                  <a:prstClr val="white"/>
                </a:solidFill>
                <a:latin typeface="Papyrus" pitchFamily="66" charset="0"/>
              </a:rPr>
              <a:t>behaviour </a:t>
            </a:r>
            <a:r>
              <a:rPr lang="en-AU" altLang="en-US" sz="3200" b="1" dirty="0">
                <a:solidFill>
                  <a:prstClr val="white"/>
                </a:solidFill>
                <a:latin typeface="Papyrus" pitchFamily="66" charset="0"/>
              </a:rPr>
              <a:t>and achievement should be reported separately and </a:t>
            </a:r>
          </a:p>
          <a:p>
            <a:pPr algn="ctr" eaLnBrk="1" hangingPunct="1">
              <a:spcBef>
                <a:spcPct val="50000"/>
              </a:spcBef>
            </a:pPr>
            <a:r>
              <a:rPr lang="en-AU" altLang="en-US" sz="3200" b="1" dirty="0">
                <a:solidFill>
                  <a:prstClr val="white"/>
                </a:solidFill>
                <a:latin typeface="Papyrus" pitchFamily="66" charset="0"/>
              </a:rPr>
              <a:t>comments should be in a language parents and students can understand …</a:t>
            </a:r>
          </a:p>
          <a:p>
            <a:pPr algn="ctr" eaLnBrk="1" hangingPunct="1">
              <a:spcBef>
                <a:spcPct val="50000"/>
              </a:spcBef>
            </a:pPr>
            <a:r>
              <a:rPr lang="en-AU" altLang="en-US" sz="3200" b="1" dirty="0">
                <a:solidFill>
                  <a:prstClr val="white"/>
                </a:solidFill>
                <a:latin typeface="Papyrus" pitchFamily="66" charset="0"/>
              </a:rPr>
              <a:t>comments should avoid …. a description of a student’s faith </a:t>
            </a:r>
            <a:r>
              <a:rPr lang="en-AU" altLang="en-US" sz="3200" b="1" dirty="0" smtClean="0">
                <a:solidFill>
                  <a:prstClr val="white"/>
                </a:solidFill>
                <a:latin typeface="Papyrus" pitchFamily="66" charset="0"/>
              </a:rPr>
              <a:t>development.</a:t>
            </a:r>
            <a:endParaRPr lang="en-AU" altLang="en-US" sz="3200" b="1" dirty="0">
              <a:solidFill>
                <a:prstClr val="white"/>
              </a:solidFill>
              <a:latin typeface="Papyrus" pitchFamily="66" charset="0"/>
            </a:endParaRPr>
          </a:p>
        </p:txBody>
      </p:sp>
      <p:sp>
        <p:nvSpPr>
          <p:cNvPr id="38915" name="Rectangle 3"/>
          <p:cNvSpPr>
            <a:spLocks noChangeArrowheads="1"/>
          </p:cNvSpPr>
          <p:nvPr/>
        </p:nvSpPr>
        <p:spPr bwMode="auto">
          <a:xfrm>
            <a:off x="3727450" y="6487812"/>
            <a:ext cx="541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altLang="en-US" dirty="0">
                <a:solidFill>
                  <a:prstClr val="white"/>
                </a:solidFill>
                <a:latin typeface="Papyrus" pitchFamily="66" charset="0"/>
              </a:rPr>
              <a:t>(Reporting Guidelines for Catholic Primary Schools)</a:t>
            </a:r>
          </a:p>
        </p:txBody>
      </p:sp>
      <p:sp>
        <p:nvSpPr>
          <p:cNvPr id="4"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smtClean="0">
                <a:solidFill>
                  <a:srgbClr val="FFFF00"/>
                </a:solidFill>
                <a:latin typeface="Tempus Sans ITC" panose="04020404030D07020202" pitchFamily="82" charset="0"/>
              </a:rPr>
              <a:t>RE COMMENTS</a:t>
            </a:r>
            <a:endParaRPr lang="en-AU" b="1" dirty="0">
              <a:solidFill>
                <a:srgbClr val="FFFF00"/>
              </a:solidFill>
              <a:latin typeface="Tempus Sans ITC" panose="04020404030D07020202" pitchFamily="82" charset="0"/>
            </a:endParaRPr>
          </a:p>
        </p:txBody>
      </p:sp>
    </p:spTree>
    <p:extLst>
      <p:ext uri="{BB962C8B-B14F-4D97-AF65-F5344CB8AC3E}">
        <p14:creationId xmlns:p14="http://schemas.microsoft.com/office/powerpoint/2010/main" val="216761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29" t="13806" r="50944" b="2688"/>
          <a:stretch/>
        </p:blipFill>
        <p:spPr bwMode="auto">
          <a:xfrm>
            <a:off x="-26409" y="16403"/>
            <a:ext cx="6354263" cy="684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457" t="10894" r="30036"/>
          <a:stretch/>
        </p:blipFill>
        <p:spPr bwMode="auto">
          <a:xfrm>
            <a:off x="5292080" y="1697984"/>
            <a:ext cx="3709115" cy="516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AU" b="1" dirty="0" smtClean="0">
                <a:solidFill>
                  <a:srgbClr val="FFFF00"/>
                </a:solidFill>
                <a:latin typeface="Tempus Sans ITC" panose="04020404030D07020202" pitchFamily="82" charset="0"/>
              </a:rPr>
              <a:t>WHERE TO GET RE COMMENTS FROM</a:t>
            </a:r>
            <a:endParaRPr lang="en-AU" b="1" dirty="0">
              <a:solidFill>
                <a:srgbClr val="FFFF00"/>
              </a:solidFill>
              <a:latin typeface="Tempus Sans ITC" panose="04020404030D07020202" pitchFamily="82" charset="0"/>
            </a:endParaRPr>
          </a:p>
        </p:txBody>
      </p:sp>
    </p:spTree>
    <p:extLst>
      <p:ext uri="{BB962C8B-B14F-4D97-AF65-F5344CB8AC3E}">
        <p14:creationId xmlns:p14="http://schemas.microsoft.com/office/powerpoint/2010/main" val="2985857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pic>
        <p:nvPicPr>
          <p:cNvPr id="4100" name="Picture 4" descr="http://www.sblmdbb.catholic.edu.au/_uploads/imglib/210-9D13794F/000408_ddac.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4" y="1196752"/>
            <a:ext cx="295275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anthonyallsaintscanton.org.previewdns.com/wp-content/uploads/2013/03/003E-1-copi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8664" y="162745"/>
            <a:ext cx="3075335" cy="4613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AU" b="1" dirty="0" smtClean="0">
                <a:solidFill>
                  <a:srgbClr val="FFFF00"/>
                </a:solidFill>
                <a:latin typeface="Tempus Sans ITC" panose="04020404030D07020202" pitchFamily="82" charset="0"/>
              </a:rPr>
              <a:t>RE vs CATECHESIS</a:t>
            </a:r>
            <a:endParaRPr lang="en-AU" b="1" dirty="0">
              <a:solidFill>
                <a:srgbClr val="FFFF00"/>
              </a:solidFill>
              <a:latin typeface="Tempus Sans ITC" panose="04020404030D07020202" pitchFamily="82" charset="0"/>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0997" y="3758703"/>
            <a:ext cx="4390671" cy="309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descr="Summer Studies - Students participating in the summer program at St. Anselm often have more energy and focus because they are free from the distractions and busy schedules they would face during the regular school year. Monitor photo by Scott AlessiClick here for more phot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315" y="3444425"/>
            <a:ext cx="3131719" cy="341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7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404664"/>
            <a:ext cx="7772400" cy="762000"/>
          </a:xfrm>
        </p:spPr>
        <p:txBody>
          <a:bodyPr>
            <a:normAutofit fontScale="90000"/>
          </a:bodyPr>
          <a:lstStyle/>
          <a:p>
            <a:r>
              <a:rPr lang="en-AU" b="1" dirty="0" smtClean="0">
                <a:solidFill>
                  <a:srgbClr val="FFFF00"/>
                </a:solidFill>
                <a:latin typeface="Tempus Sans ITC" pitchFamily="82" charset="0"/>
              </a:rPr>
              <a:t>KEY ELEMENTS FOR ASSESSMENT</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611560" y="1412776"/>
            <a:ext cx="8062664" cy="4962872"/>
          </a:xfrm>
        </p:spPr>
        <p:txBody>
          <a:bodyPr/>
          <a:lstStyle/>
          <a:p>
            <a:pPr algn="ctr"/>
            <a:r>
              <a:rPr lang="en-AU" sz="4000" dirty="0" smtClean="0">
                <a:solidFill>
                  <a:schemeClr val="bg1"/>
                </a:solidFill>
                <a:latin typeface="Tempus Sans ITC" pitchFamily="82" charset="0"/>
              </a:rPr>
              <a:t>Syllabus</a:t>
            </a:r>
            <a:endParaRPr lang="en-AU" sz="4000" dirty="0">
              <a:solidFill>
                <a:schemeClr val="bg1"/>
              </a:solidFill>
              <a:latin typeface="Tempus Sans ITC" pitchFamily="82" charset="0"/>
            </a:endParaRPr>
          </a:p>
          <a:p>
            <a:pPr algn="ctr"/>
            <a:r>
              <a:rPr lang="en-AU" sz="4000" dirty="0">
                <a:solidFill>
                  <a:schemeClr val="bg1"/>
                </a:solidFill>
                <a:latin typeface="Tempus Sans ITC" pitchFamily="82" charset="0"/>
              </a:rPr>
              <a:t>Teaching</a:t>
            </a:r>
          </a:p>
          <a:p>
            <a:pPr algn="ctr"/>
            <a:r>
              <a:rPr lang="en-AU" sz="4000" dirty="0">
                <a:solidFill>
                  <a:schemeClr val="bg1"/>
                </a:solidFill>
                <a:latin typeface="Tempus Sans ITC" pitchFamily="82" charset="0"/>
              </a:rPr>
              <a:t>Task</a:t>
            </a:r>
          </a:p>
          <a:p>
            <a:pPr algn="ctr"/>
            <a:r>
              <a:rPr lang="en-AU" sz="4000" dirty="0">
                <a:solidFill>
                  <a:schemeClr val="bg1"/>
                </a:solidFill>
                <a:latin typeface="Tempus Sans ITC" pitchFamily="82" charset="0"/>
              </a:rPr>
              <a:t>Marking key</a:t>
            </a:r>
          </a:p>
          <a:p>
            <a:pPr algn="ctr"/>
            <a:r>
              <a:rPr lang="en-AU" sz="4000" dirty="0">
                <a:solidFill>
                  <a:schemeClr val="bg1"/>
                </a:solidFill>
                <a:latin typeface="Tempus Sans ITC" pitchFamily="82" charset="0"/>
              </a:rPr>
              <a:t>Marking</a:t>
            </a:r>
          </a:p>
          <a:p>
            <a:pPr algn="ctr"/>
            <a:r>
              <a:rPr lang="en-AU" sz="4000" dirty="0">
                <a:solidFill>
                  <a:schemeClr val="bg1"/>
                </a:solidFill>
                <a:latin typeface="Tempus Sans ITC" pitchFamily="82" charset="0"/>
              </a:rPr>
              <a:t>Feedback</a:t>
            </a:r>
          </a:p>
          <a:p>
            <a:pPr marL="0" indent="0">
              <a:buNone/>
            </a:pPr>
            <a:endParaRPr lang="en-AU" dirty="0"/>
          </a:p>
        </p:txBody>
      </p:sp>
      <p:pic>
        <p:nvPicPr>
          <p:cNvPr id="11266" name="Picture 2" descr="http://www.xda-developers.com/wp-content/uploads/2011/06/key.jpg?139d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08" y="4221088"/>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77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332656"/>
            <a:ext cx="7772400" cy="762000"/>
          </a:xfrm>
        </p:spPr>
        <p:txBody>
          <a:bodyPr/>
          <a:lstStyle/>
          <a:p>
            <a:r>
              <a:rPr lang="en-AU" b="1" dirty="0" smtClean="0">
                <a:solidFill>
                  <a:srgbClr val="FFFF00"/>
                </a:solidFill>
                <a:latin typeface="Tempus Sans ITC" pitchFamily="82" charset="0"/>
              </a:rPr>
              <a:t>STUDENT TASK: YEAR ONE</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683568" y="1988840"/>
            <a:ext cx="7772400" cy="3962400"/>
          </a:xfrm>
        </p:spPr>
        <p:txBody>
          <a:bodyPr/>
          <a:lstStyle/>
          <a:p>
            <a:pPr marL="0" indent="0" algn="ctr">
              <a:buNone/>
            </a:pPr>
            <a:r>
              <a:rPr lang="en-AU" sz="4400" dirty="0">
                <a:solidFill>
                  <a:schemeClr val="bg1"/>
                </a:solidFill>
                <a:latin typeface="Tempus Sans ITC" pitchFamily="82" charset="0"/>
              </a:rPr>
              <a:t>Students </a:t>
            </a:r>
            <a:r>
              <a:rPr lang="en-AU" sz="4400" dirty="0" smtClean="0">
                <a:solidFill>
                  <a:schemeClr val="bg1"/>
                </a:solidFill>
                <a:latin typeface="Tempus Sans ITC" pitchFamily="82" charset="0"/>
              </a:rPr>
              <a:t>understand </a:t>
            </a:r>
            <a:r>
              <a:rPr lang="en-AU" sz="4400" dirty="0">
                <a:solidFill>
                  <a:schemeClr val="bg1"/>
                </a:solidFill>
                <a:latin typeface="Tempus Sans ITC" pitchFamily="82" charset="0"/>
              </a:rPr>
              <a:t>that by listening to stories people can learn about Jesus and how to live like </a:t>
            </a:r>
            <a:r>
              <a:rPr lang="en-AU" sz="4400" dirty="0" smtClean="0">
                <a:solidFill>
                  <a:schemeClr val="bg1"/>
                </a:solidFill>
                <a:latin typeface="Tempus Sans ITC" pitchFamily="82" charset="0"/>
              </a:rPr>
              <a:t>God.</a:t>
            </a:r>
            <a:endParaRPr lang="en-AU" sz="4400" dirty="0">
              <a:solidFill>
                <a:schemeClr val="bg1"/>
              </a:solidFill>
              <a:latin typeface="Tempus Sans ITC" pitchFamily="82" charset="0"/>
            </a:endParaRPr>
          </a:p>
          <a:p>
            <a:pPr marL="0" indent="0">
              <a:buNone/>
            </a:pPr>
            <a:endParaRPr lang="en-AU" dirty="0"/>
          </a:p>
        </p:txBody>
      </p:sp>
    </p:spTree>
    <p:extLst>
      <p:ext uri="{BB962C8B-B14F-4D97-AF65-F5344CB8AC3E}">
        <p14:creationId xmlns:p14="http://schemas.microsoft.com/office/powerpoint/2010/main" val="21172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26190" y="-893251"/>
            <a:ext cx="5968374" cy="870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308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46125" y="91848"/>
            <a:ext cx="7772400" cy="762000"/>
          </a:xfrm>
        </p:spPr>
        <p:txBody>
          <a:bodyPr/>
          <a:lstStyle/>
          <a:p>
            <a:r>
              <a:rPr lang="en-AU" b="1" dirty="0" smtClean="0">
                <a:solidFill>
                  <a:srgbClr val="FFFF00"/>
                </a:solidFill>
                <a:latin typeface="Tempus Sans ITC" pitchFamily="82" charset="0"/>
              </a:rPr>
              <a:t>STUDENT TASK: CRITERIA</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395536" y="1570704"/>
            <a:ext cx="4032448" cy="4538464"/>
          </a:xfrm>
        </p:spPr>
        <p:txBody>
          <a:bodyPr>
            <a:normAutofit lnSpcReduction="10000"/>
          </a:bodyPr>
          <a:lstStyle/>
          <a:p>
            <a:pPr marL="400050" lvl="1" indent="0" algn="ctr">
              <a:buNone/>
            </a:pPr>
            <a:r>
              <a:rPr lang="en-AU" sz="4400" dirty="0" smtClean="0">
                <a:solidFill>
                  <a:schemeClr val="bg1"/>
                </a:solidFill>
                <a:latin typeface="Tempus Sans ITC" pitchFamily="82" charset="0"/>
              </a:rPr>
              <a:t>What criteria should be used to inform the “marker” of this assessment?</a:t>
            </a:r>
            <a:endParaRPr lang="en-AU" sz="4400" dirty="0">
              <a:solidFill>
                <a:schemeClr val="bg1"/>
              </a:solidFill>
              <a:latin typeface="Tempus Sans ITC" pitchFamily="82" charset="0"/>
            </a:endParaRPr>
          </a:p>
        </p:txBody>
      </p:sp>
      <p:pic>
        <p:nvPicPr>
          <p:cNvPr id="12290" name="Picture 2" descr="http://farm3.staticflickr.com/2257/3534516458_48e4e8595f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853848"/>
            <a:ext cx="4476750" cy="59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2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772400" cy="762000"/>
          </a:xfrm>
        </p:spPr>
        <p:txBody>
          <a:bodyPr/>
          <a:lstStyle/>
          <a:p>
            <a:r>
              <a:rPr lang="en-AU" b="1" dirty="0" smtClean="0">
                <a:solidFill>
                  <a:srgbClr val="FFFF00"/>
                </a:solidFill>
                <a:latin typeface="Tempus Sans ITC" pitchFamily="82" charset="0"/>
              </a:rPr>
              <a:t>STUDENT TASK: CRITERIA</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685800" y="1981200"/>
            <a:ext cx="7772400" cy="3962400"/>
          </a:xfrm>
        </p:spPr>
        <p:txBody>
          <a:bodyPr/>
          <a:lstStyle/>
          <a:p>
            <a:r>
              <a:rPr lang="en-AU" sz="3600" dirty="0">
                <a:solidFill>
                  <a:schemeClr val="bg1"/>
                </a:solidFill>
                <a:latin typeface="Tempus Sans ITC" pitchFamily="82" charset="0"/>
              </a:rPr>
              <a:t>Control of process: writing, drawing – integral to the task </a:t>
            </a:r>
            <a:endParaRPr lang="en-AU" sz="3600" dirty="0" smtClean="0">
              <a:solidFill>
                <a:schemeClr val="bg1"/>
              </a:solidFill>
              <a:latin typeface="Tempus Sans ITC" pitchFamily="82" charset="0"/>
            </a:endParaRPr>
          </a:p>
          <a:p>
            <a:r>
              <a:rPr lang="en-AU" sz="3600" dirty="0" smtClean="0">
                <a:solidFill>
                  <a:schemeClr val="bg1"/>
                </a:solidFill>
                <a:latin typeface="Tempus Sans ITC" pitchFamily="82" charset="0"/>
              </a:rPr>
              <a:t>Recall </a:t>
            </a:r>
            <a:r>
              <a:rPr lang="en-AU" sz="3600" dirty="0">
                <a:solidFill>
                  <a:schemeClr val="bg1"/>
                </a:solidFill>
                <a:latin typeface="Tempus Sans ITC" pitchFamily="82" charset="0"/>
              </a:rPr>
              <a:t>of story – rubric asks for a key idea</a:t>
            </a:r>
          </a:p>
          <a:p>
            <a:r>
              <a:rPr lang="en-AU" sz="3600" dirty="0">
                <a:solidFill>
                  <a:schemeClr val="bg1"/>
                </a:solidFill>
                <a:latin typeface="Tempus Sans ITC" pitchFamily="82" charset="0"/>
              </a:rPr>
              <a:t>Matching the story, picture and </a:t>
            </a:r>
            <a:r>
              <a:rPr lang="en-AU" sz="3600" dirty="0" smtClean="0">
                <a:solidFill>
                  <a:schemeClr val="bg1"/>
                </a:solidFill>
                <a:latin typeface="Tempus Sans ITC" pitchFamily="82" charset="0"/>
              </a:rPr>
              <a:t>words</a:t>
            </a:r>
            <a:endParaRPr lang="en-AU" sz="3600" dirty="0">
              <a:solidFill>
                <a:schemeClr val="bg1"/>
              </a:solidFill>
              <a:latin typeface="Tempus Sans ITC" pitchFamily="82" charset="0"/>
            </a:endParaRPr>
          </a:p>
        </p:txBody>
      </p:sp>
    </p:spTree>
    <p:extLst>
      <p:ext uri="{BB962C8B-B14F-4D97-AF65-F5344CB8AC3E}">
        <p14:creationId xmlns:p14="http://schemas.microsoft.com/office/powerpoint/2010/main" val="426904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772400" cy="762000"/>
          </a:xfrm>
        </p:spPr>
        <p:txBody>
          <a:bodyPr/>
          <a:lstStyle/>
          <a:p>
            <a:r>
              <a:rPr lang="en-AU" b="1" dirty="0" smtClean="0">
                <a:solidFill>
                  <a:srgbClr val="FFFF00"/>
                </a:solidFill>
                <a:latin typeface="Tempus Sans ITC" pitchFamily="82" charset="0"/>
              </a:rPr>
              <a:t>STUDENT TASK: CRITERIA</a:t>
            </a:r>
            <a:endParaRPr lang="en-AU" b="1" dirty="0">
              <a:solidFill>
                <a:srgbClr val="FFFF00"/>
              </a:solidFill>
              <a:latin typeface="Tempus Sans ITC" pitchFamily="82" charset="0"/>
            </a:endParaRPr>
          </a:p>
        </p:txBody>
      </p:sp>
      <p:sp>
        <p:nvSpPr>
          <p:cNvPr id="3075" name="Rectangle 3"/>
          <p:cNvSpPr>
            <a:spLocks noGrp="1" noChangeArrowheads="1"/>
          </p:cNvSpPr>
          <p:nvPr>
            <p:ph type="body" idx="1"/>
          </p:nvPr>
        </p:nvSpPr>
        <p:spPr>
          <a:xfrm>
            <a:off x="251520" y="1514475"/>
            <a:ext cx="8784976" cy="4429125"/>
          </a:xfrm>
        </p:spPr>
        <p:txBody>
          <a:bodyPr>
            <a:normAutofit lnSpcReduction="10000"/>
          </a:bodyPr>
          <a:lstStyle/>
          <a:p>
            <a:pPr marL="0" indent="0">
              <a:buNone/>
            </a:pPr>
            <a:r>
              <a:rPr lang="en-AU" sz="4000" dirty="0">
                <a:solidFill>
                  <a:schemeClr val="bg1"/>
                </a:solidFill>
                <a:latin typeface="Tempus Sans ITC" pitchFamily="82" charset="0"/>
              </a:rPr>
              <a:t>Students understands that by </a:t>
            </a:r>
            <a:r>
              <a:rPr lang="en-AU" sz="4000" dirty="0">
                <a:solidFill>
                  <a:srgbClr val="FF0000"/>
                </a:solidFill>
                <a:latin typeface="Tempus Sans ITC" pitchFamily="82" charset="0"/>
              </a:rPr>
              <a:t>listening to stories </a:t>
            </a:r>
            <a:r>
              <a:rPr lang="en-AU" sz="4000" dirty="0">
                <a:solidFill>
                  <a:schemeClr val="bg1"/>
                </a:solidFill>
                <a:latin typeface="Tempus Sans ITC" pitchFamily="82" charset="0"/>
              </a:rPr>
              <a:t>people can </a:t>
            </a:r>
            <a:r>
              <a:rPr lang="en-AU" sz="4000" dirty="0">
                <a:solidFill>
                  <a:srgbClr val="FF0000"/>
                </a:solidFill>
                <a:latin typeface="Tempus Sans ITC" pitchFamily="82" charset="0"/>
              </a:rPr>
              <a:t>learn about Jesus and how to live like God</a:t>
            </a:r>
          </a:p>
          <a:p>
            <a:r>
              <a:rPr lang="en-AU" sz="4000" dirty="0">
                <a:solidFill>
                  <a:schemeClr val="bg1"/>
                </a:solidFill>
                <a:latin typeface="Tempus Sans ITC" pitchFamily="82" charset="0"/>
              </a:rPr>
              <a:t>Listening to stories</a:t>
            </a:r>
          </a:p>
          <a:p>
            <a:r>
              <a:rPr lang="en-AU" sz="4000" dirty="0">
                <a:solidFill>
                  <a:schemeClr val="bg1"/>
                </a:solidFill>
                <a:latin typeface="Tempus Sans ITC" pitchFamily="82" charset="0"/>
              </a:rPr>
              <a:t>How </a:t>
            </a:r>
            <a:r>
              <a:rPr lang="en-AU" sz="4000" dirty="0" smtClean="0">
                <a:solidFill>
                  <a:schemeClr val="bg1"/>
                </a:solidFill>
                <a:latin typeface="Tempus Sans ITC" pitchFamily="82" charset="0"/>
              </a:rPr>
              <a:t>to live </a:t>
            </a:r>
            <a:r>
              <a:rPr lang="en-AU" sz="4000" dirty="0">
                <a:solidFill>
                  <a:schemeClr val="bg1"/>
                </a:solidFill>
                <a:latin typeface="Tempus Sans ITC" pitchFamily="82" charset="0"/>
              </a:rPr>
              <a:t>like God</a:t>
            </a:r>
          </a:p>
          <a:p>
            <a:r>
              <a:rPr lang="en-AU" sz="4000" dirty="0">
                <a:solidFill>
                  <a:schemeClr val="bg1"/>
                </a:solidFill>
                <a:latin typeface="Tempus Sans ITC" pitchFamily="82" charset="0"/>
              </a:rPr>
              <a:t>Students illustrate one of the key ideas in the story of ‘the Good Samaritan</a:t>
            </a:r>
            <a:r>
              <a:rPr lang="en-AU" sz="4000" dirty="0" smtClean="0">
                <a:solidFill>
                  <a:schemeClr val="bg1"/>
                </a:solidFill>
                <a:latin typeface="Tempus Sans ITC" pitchFamily="82" charset="0"/>
              </a:rPr>
              <a:t>’</a:t>
            </a:r>
            <a:endParaRPr lang="en-AU" sz="4000" dirty="0">
              <a:solidFill>
                <a:schemeClr val="bg1"/>
              </a:solidFill>
              <a:latin typeface="Tempus Sans ITC" pitchFamily="82" charset="0"/>
            </a:endParaRPr>
          </a:p>
        </p:txBody>
      </p:sp>
    </p:spTree>
    <p:extLst>
      <p:ext uri="{BB962C8B-B14F-4D97-AF65-F5344CB8AC3E}">
        <p14:creationId xmlns:p14="http://schemas.microsoft.com/office/powerpoint/2010/main" val="167354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1431</Words>
  <Application>Microsoft Office PowerPoint</Application>
  <PresentationFormat>On-screen Show (4:3)</PresentationFormat>
  <Paragraphs>217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1_Office Theme</vt:lpstr>
      <vt:lpstr>ASSESSMENT  IN  RE</vt:lpstr>
      <vt:lpstr>RE ASSESSMENT: CHALLENGES</vt:lpstr>
      <vt:lpstr>EFFECTIVE ASSESSMENT PRACTICE IN RELIGIOUS EDUCATION ~ TASK</vt:lpstr>
      <vt:lpstr>KEY ELEMENTS FOR ASSESSMENT</vt:lpstr>
      <vt:lpstr>STUDENT TASK: YEAR ONE</vt:lpstr>
      <vt:lpstr>PowerPoint Presentation</vt:lpstr>
      <vt:lpstr>STUDENT TASK: CRITERIA</vt:lpstr>
      <vt:lpstr>STUDENT TASK: CRITERIA</vt:lpstr>
      <vt:lpstr>STUDENT TASK: CRITERIA</vt:lpstr>
      <vt:lpstr>STUDENT TASK: REFINEMENT</vt:lpstr>
      <vt:lpstr>STUDENT TASK: CRITERIA</vt:lpstr>
      <vt:lpstr>HOTS IN RE</vt:lpstr>
      <vt:lpstr>CONSIDER…</vt:lpstr>
      <vt:lpstr>NETWORKING AND SHARING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C-GRADE DESCRIPTORS</vt:lpstr>
      <vt:lpstr>PowerPoint Presentation</vt:lpstr>
      <vt:lpstr>PowerPoint Presentation</vt:lpstr>
      <vt:lpstr>PowerPoint Presentation</vt:lpstr>
      <vt:lpstr>WHERE TO GET RE COMMENTS FROM</vt:lpstr>
      <vt:lpstr>RE vs CATECHESIS</vt:lpstr>
    </vt:vector>
  </TitlesOfParts>
  <Company>CEOWA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IN  RE</dc:title>
  <dc:creator>Joanne Harris</dc:creator>
  <cp:lastModifiedBy>Joanne Harris</cp:lastModifiedBy>
  <cp:revision>2</cp:revision>
  <cp:lastPrinted>2014-09-24T03:10:56Z</cp:lastPrinted>
  <dcterms:created xsi:type="dcterms:W3CDTF">2014-09-24T03:10:05Z</dcterms:created>
  <dcterms:modified xsi:type="dcterms:W3CDTF">2014-09-24T03:12:02Z</dcterms:modified>
</cp:coreProperties>
</file>