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323" r:id="rId5"/>
    <p:sldId id="264" r:id="rId6"/>
    <p:sldId id="318" r:id="rId7"/>
    <p:sldId id="316" r:id="rId8"/>
    <p:sldId id="317" r:id="rId9"/>
    <p:sldId id="313" r:id="rId10"/>
    <p:sldId id="319" r:id="rId11"/>
    <p:sldId id="320" r:id="rId12"/>
    <p:sldId id="321" r:id="rId13"/>
    <p:sldId id="324" r:id="rId14"/>
    <p:sldId id="322" r:id="rId15"/>
    <p:sldId id="325" r:id="rId16"/>
    <p:sldId id="326" r:id="rId17"/>
    <p:sldId id="327" r:id="rId18"/>
    <p:sldId id="328" r:id="rId19"/>
    <p:sldId id="329" r:id="rId20"/>
    <p:sldId id="330" r:id="rId21"/>
    <p:sldId id="331" r:id="rId22"/>
    <p:sldId id="332" r:id="rId23"/>
    <p:sldId id="333" r:id="rId24"/>
    <p:sldId id="3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19" autoAdjust="0"/>
  </p:normalViewPr>
  <p:slideViewPr>
    <p:cSldViewPr snapToGrid="0">
      <p:cViewPr varScale="1">
        <p:scale>
          <a:sx n="59" d="100"/>
          <a:sy n="59" d="100"/>
        </p:scale>
        <p:origin x="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55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96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10/3/2022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10/3/2022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10/3/2022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10/3/2022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10/3/2022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00194" y="1264444"/>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How to use this resource</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03C197-D66D-5C2C-2AA8-74E005009891}"/>
              </a:ext>
            </a:extLst>
          </p:cNvPr>
          <p:cNvSpPr txBox="1"/>
          <p:nvPr/>
        </p:nvSpPr>
        <p:spPr>
          <a:xfrm>
            <a:off x="802690" y="1919617"/>
            <a:ext cx="1033462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This resource is to use when presenting the Eucharist to students in a visual Godly Play way.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prstClr val="black"/>
                </a:solidFill>
                <a:latin typeface="Avenir Next LT Pro" panose="02020404030301010803"/>
              </a:rPr>
              <a:t>Seat students around a white round tablecloth.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Place The Eucharist card at the top of the tablecloth, closest to you and explain that today we are going to look at the parts of the Eucharist/Mass.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prstClr val="black"/>
                </a:solidFill>
                <a:latin typeface="Avenir Next LT Pro" panose="02020404030301010803"/>
              </a:rPr>
              <a:t>Place the Last Supper card in the centre of the tablecloth and make the connection between the Last Supper and the Eucharist.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rPr>
              <a:t>Then place </a:t>
            </a:r>
            <a:r>
              <a:rPr lang="en-AU" dirty="0">
                <a:solidFill>
                  <a:prstClr val="black"/>
                </a:solidFill>
                <a:latin typeface="Avenir Next LT Pro" panose="02020404030301010803"/>
              </a:rPr>
              <a:t>The Liturgy of the Word and the Liturgy of the Eucharist cards down on the table cloth roughly where they will be in the ordering of the Eucharist (generally at 1 o’clock and 7 o’clock on the table cloth) and discuss the 2 parts of the Eucharist/Mass.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prstClr val="black"/>
                </a:solidFill>
                <a:latin typeface="Avenir Next LT Pro" panose="02020404030301010803"/>
              </a:rPr>
              <a:t>Then place the parts of each liturgy of the Mass down in order along the edge of the                         cloth and speak to each.  Note, the numbering on the bottom right of the slides                               indicates the year level.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prstClr val="black"/>
                </a:solidFill>
                <a:latin typeface="Avenir Next LT Pro" panose="02020404030301010803"/>
              </a:rPr>
              <a:t>Note that the Eucharist is in a circle, because then we go out and live what we have                                   heard and taken in and then come back for more sustenance.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prstClr val="black"/>
                </a:solidFill>
                <a:latin typeface="Avenir Next LT Pro" panose="02020404030301010803"/>
              </a:rPr>
              <a:t>Please note, it is much better to use photos from your own school Masses for the cards.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4" name="Picture 3">
            <a:extLst>
              <a:ext uri="{FF2B5EF4-FFF2-40B4-BE49-F238E27FC236}">
                <a16:creationId xmlns:a16="http://schemas.microsoft.com/office/drawing/2014/main" id="{B95256A1-7867-B8C2-E88F-D89DC9E3E04B}"/>
              </a:ext>
            </a:extLst>
          </p:cNvPr>
          <p:cNvPicPr>
            <a:picLocks noChangeAspect="1"/>
          </p:cNvPicPr>
          <p:nvPr/>
        </p:nvPicPr>
        <p:blipFill>
          <a:blip r:embed="rId2"/>
          <a:stretch>
            <a:fillRect/>
          </a:stretch>
        </p:blipFill>
        <p:spPr>
          <a:xfrm>
            <a:off x="10234568" y="4253733"/>
            <a:ext cx="1819275" cy="2514600"/>
          </a:xfrm>
          <a:prstGeom prst="rect">
            <a:avLst/>
          </a:prstGeom>
        </p:spPr>
      </p:pic>
    </p:spTree>
    <p:extLst>
      <p:ext uri="{BB962C8B-B14F-4D97-AF65-F5344CB8AC3E}">
        <p14:creationId xmlns:p14="http://schemas.microsoft.com/office/powerpoint/2010/main" val="353374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9481-43A1-DF39-A0C5-846B54EBD1E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5496D190-A9F7-D2D2-3C40-7B10BE019308}"/>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43388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THE LITURGY OF THE WORD</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03C197-D66D-5C2C-2AA8-74E005009891}"/>
              </a:ext>
            </a:extLst>
          </p:cNvPr>
          <p:cNvSpPr txBox="1"/>
          <p:nvPr/>
        </p:nvSpPr>
        <p:spPr>
          <a:xfrm>
            <a:off x="751190" y="1898798"/>
            <a:ext cx="4495800"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First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Responsorial psalm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Second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Gospel acclamation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Gospel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Homily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Creed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Prayer of the Faithful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
        <p:nvSpPr>
          <p:cNvPr id="9" name="TextBox 8">
            <a:extLst>
              <a:ext uri="{FF2B5EF4-FFF2-40B4-BE49-F238E27FC236}">
                <a16:creationId xmlns:a16="http://schemas.microsoft.com/office/drawing/2014/main" id="{E09D4E5A-9C17-16A2-E888-54A5FEE10C3D}"/>
              </a:ext>
            </a:extLst>
          </p:cNvPr>
          <p:cNvSpPr txBox="1"/>
          <p:nvPr/>
        </p:nvSpPr>
        <p:spPr>
          <a:xfrm>
            <a:off x="10654301" y="5774076"/>
            <a:ext cx="727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prstClr val="black"/>
                </a:solidFill>
                <a:latin typeface="Avenir Next LT Pro" panose="02020404030301010803"/>
              </a:rPr>
              <a:t>5</a:t>
            </a:r>
            <a:r>
              <a:rPr kumimoji="0" lang="en-AU" sz="1800" b="1" i="0" u="none" strike="noStrike" kern="1200" cap="none" spc="0" normalizeH="0" baseline="0" noProof="0" dirty="0">
                <a:ln>
                  <a:noFill/>
                </a:ln>
                <a:solidFill>
                  <a:prstClr val="black"/>
                </a:solidFill>
                <a:effectLst/>
                <a:uLnTx/>
                <a:uFillTx/>
                <a:latin typeface="Avenir Next LT Pro" panose="02020404030301010803"/>
                <a:ea typeface="+mn-ea"/>
                <a:cs typeface="+mn-cs"/>
              </a:rPr>
              <a:t>.4</a:t>
            </a:r>
          </a:p>
        </p:txBody>
      </p:sp>
      <p:pic>
        <p:nvPicPr>
          <p:cNvPr id="3" name="Picture 2">
            <a:extLst>
              <a:ext uri="{FF2B5EF4-FFF2-40B4-BE49-F238E27FC236}">
                <a16:creationId xmlns:a16="http://schemas.microsoft.com/office/drawing/2014/main" id="{D96F9293-0207-FA68-529C-1F7615A6872F}"/>
              </a:ext>
            </a:extLst>
          </p:cNvPr>
          <p:cNvPicPr>
            <a:picLocks noChangeAspect="1"/>
          </p:cNvPicPr>
          <p:nvPr/>
        </p:nvPicPr>
        <p:blipFill>
          <a:blip r:embed="rId2"/>
          <a:stretch>
            <a:fillRect/>
          </a:stretch>
        </p:blipFill>
        <p:spPr>
          <a:xfrm>
            <a:off x="5568658" y="2216589"/>
            <a:ext cx="4905375" cy="3458289"/>
          </a:xfrm>
          <a:prstGeom prst="rect">
            <a:avLst/>
          </a:prstGeom>
        </p:spPr>
      </p:pic>
    </p:spTree>
    <p:extLst>
      <p:ext uri="{BB962C8B-B14F-4D97-AF65-F5344CB8AC3E}">
        <p14:creationId xmlns:p14="http://schemas.microsoft.com/office/powerpoint/2010/main" val="376413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654A-5EF6-8116-30B9-FBD6BC14B70A}"/>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A058B5D9-6634-AE3D-AC16-080201A783AC}"/>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96334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THE INTRODUCTORY RITE</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50887D3-9D74-E40A-7DB0-10EFA84DB4FA}"/>
              </a:ext>
            </a:extLst>
          </p:cNvPr>
          <p:cNvPicPr>
            <a:picLocks noChangeAspect="1"/>
          </p:cNvPicPr>
          <p:nvPr/>
        </p:nvPicPr>
        <p:blipFill>
          <a:blip r:embed="rId2"/>
          <a:stretch>
            <a:fillRect/>
          </a:stretch>
        </p:blipFill>
        <p:spPr>
          <a:xfrm>
            <a:off x="6145595" y="2385321"/>
            <a:ext cx="4605618" cy="3526825"/>
          </a:xfrm>
          <a:prstGeom prst="rect">
            <a:avLst/>
          </a:prstGeom>
        </p:spPr>
      </p:pic>
      <p:sp>
        <p:nvSpPr>
          <p:cNvPr id="6" name="TextBox 5">
            <a:extLst>
              <a:ext uri="{FF2B5EF4-FFF2-40B4-BE49-F238E27FC236}">
                <a16:creationId xmlns:a16="http://schemas.microsoft.com/office/drawing/2014/main" id="{6E03C197-D66D-5C2C-2AA8-74E005009891}"/>
              </a:ext>
            </a:extLst>
          </p:cNvPr>
          <p:cNvSpPr txBox="1"/>
          <p:nvPr/>
        </p:nvSpPr>
        <p:spPr>
          <a:xfrm>
            <a:off x="802690" y="2161912"/>
            <a:ext cx="449580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Gathering hymn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Greeting</a:t>
            </a:r>
            <a:br>
              <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b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Sign of the Cross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Penitential Rite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Opening Prayer</a:t>
            </a: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Tree>
    <p:extLst>
      <p:ext uri="{BB962C8B-B14F-4D97-AF65-F5344CB8AC3E}">
        <p14:creationId xmlns:p14="http://schemas.microsoft.com/office/powerpoint/2010/main" val="143732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THE LITURGY OF THE WORD</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03C197-D66D-5C2C-2AA8-74E005009891}"/>
              </a:ext>
            </a:extLst>
          </p:cNvPr>
          <p:cNvSpPr txBox="1"/>
          <p:nvPr/>
        </p:nvSpPr>
        <p:spPr>
          <a:xfrm>
            <a:off x="809702" y="2580854"/>
            <a:ext cx="4495800" cy="43858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First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Responsorial psalm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3200"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Second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3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3" name="Picture 2">
            <a:extLst>
              <a:ext uri="{FF2B5EF4-FFF2-40B4-BE49-F238E27FC236}">
                <a16:creationId xmlns:a16="http://schemas.microsoft.com/office/drawing/2014/main" id="{D96F9293-0207-FA68-529C-1F7615A6872F}"/>
              </a:ext>
            </a:extLst>
          </p:cNvPr>
          <p:cNvPicPr>
            <a:picLocks noChangeAspect="1"/>
          </p:cNvPicPr>
          <p:nvPr/>
        </p:nvPicPr>
        <p:blipFill>
          <a:blip r:embed="rId2"/>
          <a:stretch>
            <a:fillRect/>
          </a:stretch>
        </p:blipFill>
        <p:spPr>
          <a:xfrm>
            <a:off x="5568658" y="2216589"/>
            <a:ext cx="4905375" cy="3458289"/>
          </a:xfrm>
          <a:prstGeom prst="rect">
            <a:avLst/>
          </a:prstGeom>
        </p:spPr>
      </p:pic>
    </p:spTree>
    <p:extLst>
      <p:ext uri="{BB962C8B-B14F-4D97-AF65-F5344CB8AC3E}">
        <p14:creationId xmlns:p14="http://schemas.microsoft.com/office/powerpoint/2010/main" val="329993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THE LITURGY OF THE WORD</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03C197-D66D-5C2C-2AA8-74E005009891}"/>
              </a:ext>
            </a:extLst>
          </p:cNvPr>
          <p:cNvSpPr txBox="1"/>
          <p:nvPr/>
        </p:nvSpPr>
        <p:spPr>
          <a:xfrm>
            <a:off x="1049655" y="2352427"/>
            <a:ext cx="4495800" cy="5186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Gospel acclamation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Gospel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Homily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3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5" name="Picture 4">
            <a:extLst>
              <a:ext uri="{FF2B5EF4-FFF2-40B4-BE49-F238E27FC236}">
                <a16:creationId xmlns:a16="http://schemas.microsoft.com/office/drawing/2014/main" id="{ED224B20-90C3-3C5A-3840-D87D61EE8857}"/>
              </a:ext>
            </a:extLst>
          </p:cNvPr>
          <p:cNvPicPr>
            <a:picLocks noChangeAspect="1"/>
          </p:cNvPicPr>
          <p:nvPr/>
        </p:nvPicPr>
        <p:blipFill>
          <a:blip r:embed="rId2"/>
          <a:stretch>
            <a:fillRect/>
          </a:stretch>
        </p:blipFill>
        <p:spPr>
          <a:xfrm>
            <a:off x="8286750" y="2192572"/>
            <a:ext cx="2775614" cy="3704840"/>
          </a:xfrm>
          <a:prstGeom prst="rect">
            <a:avLst/>
          </a:prstGeom>
        </p:spPr>
      </p:pic>
    </p:spTree>
    <p:extLst>
      <p:ext uri="{BB962C8B-B14F-4D97-AF65-F5344CB8AC3E}">
        <p14:creationId xmlns:p14="http://schemas.microsoft.com/office/powerpoint/2010/main" val="252653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THE LITURGY OF THE WORD</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03C197-D66D-5C2C-2AA8-74E005009891}"/>
              </a:ext>
            </a:extLst>
          </p:cNvPr>
          <p:cNvSpPr txBox="1"/>
          <p:nvPr/>
        </p:nvSpPr>
        <p:spPr>
          <a:xfrm>
            <a:off x="942623" y="2615171"/>
            <a:ext cx="4495800"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Creed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3600"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Prayer of the Faithful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3" name="Picture 2">
            <a:extLst>
              <a:ext uri="{FF2B5EF4-FFF2-40B4-BE49-F238E27FC236}">
                <a16:creationId xmlns:a16="http://schemas.microsoft.com/office/drawing/2014/main" id="{23E0D13A-4E80-9A2F-787C-A0F8932FD5CD}"/>
              </a:ext>
            </a:extLst>
          </p:cNvPr>
          <p:cNvPicPr>
            <a:picLocks noChangeAspect="1"/>
          </p:cNvPicPr>
          <p:nvPr/>
        </p:nvPicPr>
        <p:blipFill>
          <a:blip r:embed="rId2"/>
          <a:stretch>
            <a:fillRect/>
          </a:stretch>
        </p:blipFill>
        <p:spPr>
          <a:xfrm>
            <a:off x="5071111" y="2260844"/>
            <a:ext cx="6040402" cy="3397726"/>
          </a:xfrm>
          <a:prstGeom prst="rect">
            <a:avLst/>
          </a:prstGeom>
        </p:spPr>
      </p:pic>
    </p:spTree>
    <p:extLst>
      <p:ext uri="{BB962C8B-B14F-4D97-AF65-F5344CB8AC3E}">
        <p14:creationId xmlns:p14="http://schemas.microsoft.com/office/powerpoint/2010/main" val="58652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fontScale="90000"/>
          </a:bodyPr>
          <a:lstStyle/>
          <a:p>
            <a:pPr algn="ctr">
              <a:lnSpc>
                <a:spcPct val="83000"/>
              </a:lnSpc>
            </a:pPr>
            <a:r>
              <a:rPr lang="en-US" sz="4400" b="1" cap="all" spc="-100" dirty="0">
                <a:latin typeface="Arial Black" panose="020B0A04020102020204" pitchFamily="34" charset="0"/>
              </a:rPr>
              <a:t>THE LITURGY OF THE EUCHARIST</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03C197-D66D-5C2C-2AA8-74E005009891}"/>
              </a:ext>
            </a:extLst>
          </p:cNvPr>
          <p:cNvSpPr txBox="1"/>
          <p:nvPr/>
        </p:nvSpPr>
        <p:spPr>
          <a:xfrm>
            <a:off x="942623" y="2692103"/>
            <a:ext cx="44958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Offertory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Prayer over the gifts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4" name="Picture 3">
            <a:extLst>
              <a:ext uri="{FF2B5EF4-FFF2-40B4-BE49-F238E27FC236}">
                <a16:creationId xmlns:a16="http://schemas.microsoft.com/office/drawing/2014/main" id="{86E3E134-AE9E-6B30-DE49-13441A03F269}"/>
              </a:ext>
            </a:extLst>
          </p:cNvPr>
          <p:cNvPicPr>
            <a:picLocks noChangeAspect="1"/>
          </p:cNvPicPr>
          <p:nvPr/>
        </p:nvPicPr>
        <p:blipFill>
          <a:blip r:embed="rId2"/>
          <a:stretch>
            <a:fillRect/>
          </a:stretch>
        </p:blipFill>
        <p:spPr>
          <a:xfrm>
            <a:off x="4942995" y="2867027"/>
            <a:ext cx="6259299" cy="2028013"/>
          </a:xfrm>
          <a:prstGeom prst="rect">
            <a:avLst/>
          </a:prstGeom>
        </p:spPr>
      </p:pic>
    </p:spTree>
    <p:extLst>
      <p:ext uri="{BB962C8B-B14F-4D97-AF65-F5344CB8AC3E}">
        <p14:creationId xmlns:p14="http://schemas.microsoft.com/office/powerpoint/2010/main" val="817165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fontScale="90000"/>
          </a:bodyPr>
          <a:lstStyle/>
          <a:p>
            <a:pPr algn="ctr">
              <a:lnSpc>
                <a:spcPct val="83000"/>
              </a:lnSpc>
            </a:pPr>
            <a:r>
              <a:rPr lang="en-US" sz="4400" b="1" cap="all" spc="-100" dirty="0">
                <a:latin typeface="Arial Black" panose="020B0A04020102020204" pitchFamily="34" charset="0"/>
              </a:rPr>
              <a:t>THE LITURGY OF THE EUCHARIST</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311BB91-CB23-0ABF-4607-EC30E2908DDD}"/>
              </a:ext>
            </a:extLst>
          </p:cNvPr>
          <p:cNvSpPr txBox="1"/>
          <p:nvPr/>
        </p:nvSpPr>
        <p:spPr>
          <a:xfrm>
            <a:off x="1062366" y="3180729"/>
            <a:ext cx="4495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Eucharistic prayer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7" name="Picture 6">
            <a:extLst>
              <a:ext uri="{FF2B5EF4-FFF2-40B4-BE49-F238E27FC236}">
                <a16:creationId xmlns:a16="http://schemas.microsoft.com/office/drawing/2014/main" id="{51A9D431-51BB-8403-7208-84E80E9BF9B4}"/>
              </a:ext>
            </a:extLst>
          </p:cNvPr>
          <p:cNvPicPr>
            <a:picLocks noChangeAspect="1"/>
          </p:cNvPicPr>
          <p:nvPr/>
        </p:nvPicPr>
        <p:blipFill>
          <a:blip r:embed="rId2"/>
          <a:stretch>
            <a:fillRect/>
          </a:stretch>
        </p:blipFill>
        <p:spPr>
          <a:xfrm>
            <a:off x="6308332" y="2095366"/>
            <a:ext cx="2855750" cy="3790818"/>
          </a:xfrm>
          <a:prstGeom prst="rect">
            <a:avLst/>
          </a:prstGeom>
        </p:spPr>
      </p:pic>
    </p:spTree>
    <p:extLst>
      <p:ext uri="{BB962C8B-B14F-4D97-AF65-F5344CB8AC3E}">
        <p14:creationId xmlns:p14="http://schemas.microsoft.com/office/powerpoint/2010/main" val="414514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fontScale="90000"/>
          </a:bodyPr>
          <a:lstStyle/>
          <a:p>
            <a:pPr algn="ctr">
              <a:lnSpc>
                <a:spcPct val="83000"/>
              </a:lnSpc>
            </a:pPr>
            <a:r>
              <a:rPr lang="en-US" sz="4400" b="1" cap="all" spc="-100" dirty="0">
                <a:latin typeface="Arial Black" panose="020B0A04020102020204" pitchFamily="34" charset="0"/>
              </a:rPr>
              <a:t>THE LITURGY OF THE EUCHARIST</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311BB91-CB23-0ABF-4607-EC30E2908DDD}"/>
              </a:ext>
            </a:extLst>
          </p:cNvPr>
          <p:cNvSpPr txBox="1"/>
          <p:nvPr/>
        </p:nvSpPr>
        <p:spPr>
          <a:xfrm>
            <a:off x="942623" y="2692103"/>
            <a:ext cx="44958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600" b="1" dirty="0">
                <a:solidFill>
                  <a:prstClr val="black"/>
                </a:solidFill>
                <a:latin typeface="Arial Black" panose="020B0A04020102020204" pitchFamily="34" charset="0"/>
              </a:rPr>
              <a:t>Communion Rite: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3600" b="1" dirty="0">
                <a:solidFill>
                  <a:prstClr val="black"/>
                </a:solidFill>
                <a:latin typeface="Arial Black" panose="020B0A04020102020204" pitchFamily="34" charset="0"/>
              </a:rPr>
              <a:t>Lord’s Prayer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3600" b="1" dirty="0">
                <a:solidFill>
                  <a:prstClr val="black"/>
                </a:solidFill>
                <a:latin typeface="Arial Black" panose="020B0A04020102020204" pitchFamily="34" charset="0"/>
              </a:rPr>
              <a:t>Sign of Peace</a:t>
            </a:r>
            <a:endPar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5" name="Picture 4">
            <a:extLst>
              <a:ext uri="{FF2B5EF4-FFF2-40B4-BE49-F238E27FC236}">
                <a16:creationId xmlns:a16="http://schemas.microsoft.com/office/drawing/2014/main" id="{960CF867-351A-A054-701B-32B1A4305E56}"/>
              </a:ext>
            </a:extLst>
          </p:cNvPr>
          <p:cNvPicPr>
            <a:picLocks noChangeAspect="1"/>
          </p:cNvPicPr>
          <p:nvPr/>
        </p:nvPicPr>
        <p:blipFill>
          <a:blip r:embed="rId2"/>
          <a:stretch>
            <a:fillRect/>
          </a:stretch>
        </p:blipFill>
        <p:spPr>
          <a:xfrm>
            <a:off x="7130266" y="2175279"/>
            <a:ext cx="3617442" cy="3566058"/>
          </a:xfrm>
          <a:prstGeom prst="rect">
            <a:avLst/>
          </a:prstGeom>
        </p:spPr>
      </p:pic>
    </p:spTree>
    <p:extLst>
      <p:ext uri="{BB962C8B-B14F-4D97-AF65-F5344CB8AC3E}">
        <p14:creationId xmlns:p14="http://schemas.microsoft.com/office/powerpoint/2010/main" val="12702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alphaModFix amt="90000"/>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8" name="Rectangle 87">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90" name="Rectangle 89">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629103" y="2244830"/>
            <a:ext cx="8933796" cy="2437232"/>
          </a:xfrm>
        </p:spPr>
        <p:txBody>
          <a:bodyPr>
            <a:normAutofit/>
          </a:bodyPr>
          <a:lstStyle/>
          <a:p>
            <a:r>
              <a:rPr lang="en-US" b="1">
                <a:latin typeface="Arial Black" panose="020B0A04020102020204" pitchFamily="34" charset="0"/>
              </a:rPr>
              <a:t>the eucharist</a:t>
            </a:r>
          </a:p>
        </p:txBody>
      </p:sp>
      <p:sp>
        <p:nvSpPr>
          <p:cNvPr id="92" name="Rectangle 91">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4" name="Straight Connector 93">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fontScale="90000"/>
          </a:bodyPr>
          <a:lstStyle/>
          <a:p>
            <a:pPr algn="ctr">
              <a:lnSpc>
                <a:spcPct val="83000"/>
              </a:lnSpc>
            </a:pPr>
            <a:r>
              <a:rPr lang="en-US" sz="4400" b="1" cap="all" spc="-100" dirty="0">
                <a:latin typeface="Arial Black" panose="020B0A04020102020204" pitchFamily="34" charset="0"/>
              </a:rPr>
              <a:t>THE LITURGY OF THE EUCHARIST</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311BB91-CB23-0ABF-4607-EC30E2908DDD}"/>
              </a:ext>
            </a:extLst>
          </p:cNvPr>
          <p:cNvSpPr txBox="1"/>
          <p:nvPr/>
        </p:nvSpPr>
        <p:spPr>
          <a:xfrm>
            <a:off x="942623" y="2409998"/>
            <a:ext cx="44958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Communion Rite: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Communion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3600"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Prayer after Communion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6" name="Picture 5">
            <a:extLst>
              <a:ext uri="{FF2B5EF4-FFF2-40B4-BE49-F238E27FC236}">
                <a16:creationId xmlns:a16="http://schemas.microsoft.com/office/drawing/2014/main" id="{76458316-D835-EBEC-32DA-B45526926B27}"/>
              </a:ext>
            </a:extLst>
          </p:cNvPr>
          <p:cNvPicPr>
            <a:picLocks noChangeAspect="1"/>
          </p:cNvPicPr>
          <p:nvPr/>
        </p:nvPicPr>
        <p:blipFill>
          <a:blip r:embed="rId2"/>
          <a:stretch>
            <a:fillRect/>
          </a:stretch>
        </p:blipFill>
        <p:spPr>
          <a:xfrm>
            <a:off x="7831661" y="2044327"/>
            <a:ext cx="3305060" cy="4406747"/>
          </a:xfrm>
          <a:prstGeom prst="rect">
            <a:avLst/>
          </a:prstGeom>
        </p:spPr>
      </p:pic>
    </p:spTree>
    <p:extLst>
      <p:ext uri="{BB962C8B-B14F-4D97-AF65-F5344CB8AC3E}">
        <p14:creationId xmlns:p14="http://schemas.microsoft.com/office/powerpoint/2010/main" val="2257617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THE CONCLUDING RITE</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311BB91-CB23-0ABF-4607-EC30E2908DDD}"/>
              </a:ext>
            </a:extLst>
          </p:cNvPr>
          <p:cNvSpPr txBox="1"/>
          <p:nvPr/>
        </p:nvSpPr>
        <p:spPr>
          <a:xfrm>
            <a:off x="942623" y="2994572"/>
            <a:ext cx="44958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600" b="1" dirty="0">
                <a:solidFill>
                  <a:prstClr val="black"/>
                </a:solidFill>
                <a:latin typeface="Arial Black" panose="020B0A04020102020204" pitchFamily="34" charset="0"/>
              </a:rPr>
              <a:t>Blessing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3600" b="1" dirty="0">
                <a:solidFill>
                  <a:prstClr val="black"/>
                </a:solidFill>
                <a:latin typeface="Arial Black" panose="020B0A04020102020204" pitchFamily="34" charset="0"/>
              </a:rPr>
              <a:t>Dismissal</a:t>
            </a:r>
            <a:endParaRPr kumimoji="0" lang="en-AU" sz="3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4" name="Picture 3">
            <a:extLst>
              <a:ext uri="{FF2B5EF4-FFF2-40B4-BE49-F238E27FC236}">
                <a16:creationId xmlns:a16="http://schemas.microsoft.com/office/drawing/2014/main" id="{DFF774EB-50DA-8E6A-AC75-E0FC979B1E93}"/>
              </a:ext>
            </a:extLst>
          </p:cNvPr>
          <p:cNvPicPr>
            <a:picLocks noChangeAspect="1"/>
          </p:cNvPicPr>
          <p:nvPr/>
        </p:nvPicPr>
        <p:blipFill>
          <a:blip r:embed="rId2"/>
          <a:stretch>
            <a:fillRect/>
          </a:stretch>
        </p:blipFill>
        <p:spPr>
          <a:xfrm>
            <a:off x="5604788" y="2058232"/>
            <a:ext cx="5419276" cy="3606282"/>
          </a:xfrm>
          <a:prstGeom prst="rect">
            <a:avLst/>
          </a:prstGeom>
        </p:spPr>
      </p:pic>
    </p:spTree>
    <p:extLst>
      <p:ext uri="{BB962C8B-B14F-4D97-AF65-F5344CB8AC3E}">
        <p14:creationId xmlns:p14="http://schemas.microsoft.com/office/powerpoint/2010/main" val="137545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0C1AD96-9E5C-404E-AE41-620A0CAAE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92" name="Rectangle 91">
            <a:extLst>
              <a:ext uri="{FF2B5EF4-FFF2-40B4-BE49-F238E27FC236}">
                <a16:creationId xmlns:a16="http://schemas.microsoft.com/office/drawing/2014/main" id="{C1BC96B7-D87D-4C65-9708-FF386D51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94" name="Rectangle 93">
            <a:extLst>
              <a:ext uri="{FF2B5EF4-FFF2-40B4-BE49-F238E27FC236}">
                <a16:creationId xmlns:a16="http://schemas.microsoft.com/office/drawing/2014/main" id="{B382A844-9990-455C-8897-B136EC32C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B5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pic>
        <p:nvPicPr>
          <p:cNvPr id="3" name="Picture 2">
            <a:extLst>
              <a:ext uri="{FF2B5EF4-FFF2-40B4-BE49-F238E27FC236}">
                <a16:creationId xmlns:a16="http://schemas.microsoft.com/office/drawing/2014/main" id="{0F8F4013-9763-C14F-A588-94E09FD463CF}"/>
              </a:ext>
            </a:extLst>
          </p:cNvPr>
          <p:cNvPicPr>
            <a:picLocks noChangeAspect="1"/>
          </p:cNvPicPr>
          <p:nvPr/>
        </p:nvPicPr>
        <p:blipFill rotWithShape="1">
          <a:blip r:embed="rId5"/>
          <a:srcRect t="4827" r="-3" b="-3"/>
          <a:stretch/>
        </p:blipFill>
        <p:spPr>
          <a:xfrm>
            <a:off x="2248818" y="682037"/>
            <a:ext cx="7694364" cy="5492248"/>
          </a:xfrm>
          <a:prstGeom prst="rect">
            <a:avLst/>
          </a:prstGeom>
          <a:ln w="152400">
            <a:solidFill>
              <a:srgbClr val="FFFFFF"/>
            </a:solidFill>
            <a:miter lim="800000"/>
          </a:ln>
        </p:spPr>
      </p:pic>
    </p:spTree>
    <p:extLst>
      <p:ext uri="{BB962C8B-B14F-4D97-AF65-F5344CB8AC3E}">
        <p14:creationId xmlns:p14="http://schemas.microsoft.com/office/powerpoint/2010/main" val="332877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90" name="Rectangle 89">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69532" y="2091263"/>
            <a:ext cx="8652938" cy="2461504"/>
          </a:xfrm>
        </p:spPr>
        <p:txBody>
          <a:bodyPr>
            <a:normAutofit/>
          </a:bodyPr>
          <a:lstStyle/>
          <a:p>
            <a:r>
              <a:rPr lang="en-US" b="1">
                <a:latin typeface="Arial Black" panose="020B0A04020102020204" pitchFamily="34" charset="0"/>
              </a:rPr>
              <a:t>the liturgy of the word</a:t>
            </a:r>
          </a:p>
        </p:txBody>
      </p:sp>
      <p:sp>
        <p:nvSpPr>
          <p:cNvPr id="96" name="Rectangle 95">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7995925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90" name="Rectangle 89">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69532" y="2091263"/>
            <a:ext cx="8652938" cy="2461504"/>
          </a:xfrm>
        </p:spPr>
        <p:txBody>
          <a:bodyPr>
            <a:normAutofit/>
          </a:bodyPr>
          <a:lstStyle/>
          <a:p>
            <a:r>
              <a:rPr lang="en-US" b="1">
                <a:latin typeface="Arial Black" panose="020B0A04020102020204" pitchFamily="34" charset="0"/>
              </a:rPr>
              <a:t>the liturgy of the eucharist</a:t>
            </a:r>
          </a:p>
        </p:txBody>
      </p:sp>
      <p:sp>
        <p:nvSpPr>
          <p:cNvPr id="96" name="Rectangle 95">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4748348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THE GATHERING RITE</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50887D3-9D74-E40A-7DB0-10EFA84DB4FA}"/>
              </a:ext>
            </a:extLst>
          </p:cNvPr>
          <p:cNvPicPr>
            <a:picLocks noChangeAspect="1"/>
          </p:cNvPicPr>
          <p:nvPr/>
        </p:nvPicPr>
        <p:blipFill>
          <a:blip r:embed="rId2"/>
          <a:stretch>
            <a:fillRect/>
          </a:stretch>
        </p:blipFill>
        <p:spPr>
          <a:xfrm>
            <a:off x="6145595" y="2385321"/>
            <a:ext cx="4605618" cy="3526825"/>
          </a:xfrm>
          <a:prstGeom prst="rect">
            <a:avLst/>
          </a:prstGeom>
        </p:spPr>
      </p:pic>
      <p:sp>
        <p:nvSpPr>
          <p:cNvPr id="6" name="TextBox 5">
            <a:extLst>
              <a:ext uri="{FF2B5EF4-FFF2-40B4-BE49-F238E27FC236}">
                <a16:creationId xmlns:a16="http://schemas.microsoft.com/office/drawing/2014/main" id="{6E03C197-D66D-5C2C-2AA8-74E005009891}"/>
              </a:ext>
            </a:extLst>
          </p:cNvPr>
          <p:cNvSpPr txBox="1"/>
          <p:nvPr/>
        </p:nvSpPr>
        <p:spPr>
          <a:xfrm>
            <a:off x="802690" y="2161912"/>
            <a:ext cx="4495800" cy="3385542"/>
          </a:xfrm>
          <a:prstGeom prst="rect">
            <a:avLst/>
          </a:prstGeom>
          <a:noFill/>
        </p:spPr>
        <p:txBody>
          <a:bodyPr wrap="square" rtlCol="0">
            <a:spAutoFit/>
          </a:bodyPr>
          <a:lstStyle/>
          <a:p>
            <a:r>
              <a:rPr lang="en-AU" sz="2800" b="1" dirty="0">
                <a:latin typeface="Arial Black" panose="020B0A04020102020204" pitchFamily="34" charset="0"/>
              </a:rPr>
              <a:t>Gathering hymn</a:t>
            </a:r>
          </a:p>
          <a:p>
            <a:endParaRPr lang="en-AU" sz="2800" b="1" dirty="0">
              <a:latin typeface="Arial Black" panose="020B0A04020102020204" pitchFamily="34" charset="0"/>
            </a:endParaRPr>
          </a:p>
          <a:p>
            <a:r>
              <a:rPr lang="en-AU" sz="2800" b="1" dirty="0">
                <a:latin typeface="Arial Black" panose="020B0A04020102020204" pitchFamily="34" charset="0"/>
              </a:rPr>
              <a:t>Greeting</a:t>
            </a:r>
            <a:br>
              <a:rPr lang="en-AU" sz="2800" b="1" dirty="0">
                <a:latin typeface="Arial Black" panose="020B0A04020102020204" pitchFamily="34" charset="0"/>
              </a:rPr>
            </a:br>
            <a:endParaRPr lang="en-AU" sz="2800" b="1" dirty="0">
              <a:latin typeface="Arial Black" panose="020B0A04020102020204" pitchFamily="34" charset="0"/>
            </a:endParaRPr>
          </a:p>
          <a:p>
            <a:r>
              <a:rPr lang="en-AU" sz="2800" b="1" dirty="0">
                <a:latin typeface="Arial Black" panose="020B0A04020102020204" pitchFamily="34" charset="0"/>
              </a:rPr>
              <a:t>Sign of the Cross</a:t>
            </a:r>
          </a:p>
          <a:p>
            <a:endParaRPr lang="en-AU" sz="2800" b="1" dirty="0">
              <a:latin typeface="Arial Black" panose="020B0A04020102020204" pitchFamily="34" charset="0"/>
            </a:endParaRPr>
          </a:p>
          <a:p>
            <a:r>
              <a:rPr lang="en-AU" sz="2800" b="1" dirty="0">
                <a:latin typeface="Arial Black" panose="020B0A04020102020204" pitchFamily="34" charset="0"/>
              </a:rPr>
              <a:t>Penitential Rite</a:t>
            </a:r>
            <a:endParaRPr lang="en-AU" dirty="0"/>
          </a:p>
          <a:p>
            <a:endParaRPr lang="en-AU" dirty="0"/>
          </a:p>
        </p:txBody>
      </p:sp>
      <p:sp>
        <p:nvSpPr>
          <p:cNvPr id="9" name="TextBox 8">
            <a:extLst>
              <a:ext uri="{FF2B5EF4-FFF2-40B4-BE49-F238E27FC236}">
                <a16:creationId xmlns:a16="http://schemas.microsoft.com/office/drawing/2014/main" id="{E09D4E5A-9C17-16A2-E888-54A5FEE10C3D}"/>
              </a:ext>
            </a:extLst>
          </p:cNvPr>
          <p:cNvSpPr txBox="1"/>
          <p:nvPr/>
        </p:nvSpPr>
        <p:spPr>
          <a:xfrm>
            <a:off x="10654301" y="5774076"/>
            <a:ext cx="727997" cy="369332"/>
          </a:xfrm>
          <a:prstGeom prst="rect">
            <a:avLst/>
          </a:prstGeom>
          <a:noFill/>
        </p:spPr>
        <p:txBody>
          <a:bodyPr wrap="square" rtlCol="0">
            <a:spAutoFit/>
          </a:bodyPr>
          <a:lstStyle/>
          <a:p>
            <a:pPr algn="ctr"/>
            <a:r>
              <a:rPr lang="en-AU" b="1" dirty="0"/>
              <a:t>4.4</a:t>
            </a:r>
          </a:p>
        </p:txBody>
      </p:sp>
    </p:spTree>
    <p:extLst>
      <p:ext uri="{BB962C8B-B14F-4D97-AF65-F5344CB8AC3E}">
        <p14:creationId xmlns:p14="http://schemas.microsoft.com/office/powerpoint/2010/main" val="318701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THE LITURGY OF THE WORD</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03C197-D66D-5C2C-2AA8-74E005009891}"/>
              </a:ext>
            </a:extLst>
          </p:cNvPr>
          <p:cNvSpPr txBox="1"/>
          <p:nvPr/>
        </p:nvSpPr>
        <p:spPr>
          <a:xfrm>
            <a:off x="802690" y="2161912"/>
            <a:ext cx="4495800" cy="54014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3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First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300"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300" b="1" dirty="0">
                <a:solidFill>
                  <a:prstClr val="black"/>
                </a:solidFill>
                <a:latin typeface="Arial Black" panose="020B0A04020102020204" pitchFamily="34" charset="0"/>
              </a:rPr>
              <a:t>Responsorial psalm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3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300" b="1" dirty="0">
                <a:solidFill>
                  <a:prstClr val="black"/>
                </a:solidFill>
                <a:latin typeface="Arial Black" panose="020B0A04020102020204" pitchFamily="34" charset="0"/>
              </a:rPr>
              <a:t>Gospel acclamation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300"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300" b="1" dirty="0">
                <a:solidFill>
                  <a:prstClr val="black"/>
                </a:solidFill>
                <a:latin typeface="Arial Black" panose="020B0A04020102020204" pitchFamily="34" charset="0"/>
              </a:rPr>
              <a:t>Gospel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3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300" b="1" dirty="0">
                <a:solidFill>
                  <a:prstClr val="black"/>
                </a:solidFill>
                <a:latin typeface="Arial Black" panose="020B0A04020102020204" pitchFamily="34" charset="0"/>
              </a:rPr>
              <a:t>Homily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3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3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Prayer of the Faithful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
        <p:nvSpPr>
          <p:cNvPr id="9" name="TextBox 8">
            <a:extLst>
              <a:ext uri="{FF2B5EF4-FFF2-40B4-BE49-F238E27FC236}">
                <a16:creationId xmlns:a16="http://schemas.microsoft.com/office/drawing/2014/main" id="{E09D4E5A-9C17-16A2-E888-54A5FEE10C3D}"/>
              </a:ext>
            </a:extLst>
          </p:cNvPr>
          <p:cNvSpPr txBox="1"/>
          <p:nvPr/>
        </p:nvSpPr>
        <p:spPr>
          <a:xfrm>
            <a:off x="10654301" y="5774076"/>
            <a:ext cx="727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venir Next LT Pro" panose="02020404030301010803"/>
                <a:ea typeface="+mn-ea"/>
                <a:cs typeface="+mn-cs"/>
              </a:rPr>
              <a:t>4.4</a:t>
            </a:r>
          </a:p>
        </p:txBody>
      </p:sp>
      <p:pic>
        <p:nvPicPr>
          <p:cNvPr id="3" name="Picture 2">
            <a:extLst>
              <a:ext uri="{FF2B5EF4-FFF2-40B4-BE49-F238E27FC236}">
                <a16:creationId xmlns:a16="http://schemas.microsoft.com/office/drawing/2014/main" id="{D96F9293-0207-FA68-529C-1F7615A6872F}"/>
              </a:ext>
            </a:extLst>
          </p:cNvPr>
          <p:cNvPicPr>
            <a:picLocks noChangeAspect="1"/>
          </p:cNvPicPr>
          <p:nvPr/>
        </p:nvPicPr>
        <p:blipFill>
          <a:blip r:embed="rId2"/>
          <a:stretch>
            <a:fillRect/>
          </a:stretch>
        </p:blipFill>
        <p:spPr>
          <a:xfrm>
            <a:off x="5568658" y="2216589"/>
            <a:ext cx="4905375" cy="3458289"/>
          </a:xfrm>
          <a:prstGeom prst="rect">
            <a:avLst/>
          </a:prstGeom>
        </p:spPr>
      </p:pic>
    </p:spTree>
    <p:extLst>
      <p:ext uri="{BB962C8B-B14F-4D97-AF65-F5344CB8AC3E}">
        <p14:creationId xmlns:p14="http://schemas.microsoft.com/office/powerpoint/2010/main" val="106965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fontScale="90000"/>
          </a:bodyPr>
          <a:lstStyle/>
          <a:p>
            <a:pPr algn="ctr">
              <a:lnSpc>
                <a:spcPct val="83000"/>
              </a:lnSpc>
            </a:pPr>
            <a:r>
              <a:rPr lang="en-US" sz="4400" b="1" cap="all" spc="-100" dirty="0">
                <a:latin typeface="Arial Black" panose="020B0A04020102020204" pitchFamily="34" charset="0"/>
              </a:rPr>
              <a:t>THE LITURGY OF THE EUCHARIST</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03C197-D66D-5C2C-2AA8-74E005009891}"/>
              </a:ext>
            </a:extLst>
          </p:cNvPr>
          <p:cNvSpPr txBox="1"/>
          <p:nvPr/>
        </p:nvSpPr>
        <p:spPr>
          <a:xfrm>
            <a:off x="802690" y="2161912"/>
            <a:ext cx="44958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dirty="0">
                <a:solidFill>
                  <a:prstClr val="black"/>
                </a:solidFill>
                <a:latin typeface="Arial Black" panose="020B0A04020102020204" pitchFamily="34" charset="0"/>
              </a:rPr>
              <a:t>Offertory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dirty="0">
                <a:solidFill>
                  <a:prstClr val="black"/>
                </a:solidFill>
                <a:latin typeface="Arial Black" panose="020B0A04020102020204" pitchFamily="34" charset="0"/>
              </a:rPr>
              <a:t>Eucharistic prayer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dirty="0">
                <a:solidFill>
                  <a:prstClr val="black"/>
                </a:solidFill>
                <a:latin typeface="Arial Black" panose="020B0A04020102020204" pitchFamily="34" charset="0"/>
              </a:rPr>
              <a:t>Our Father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dirty="0">
                <a:solidFill>
                  <a:prstClr val="black"/>
                </a:solidFill>
                <a:latin typeface="Arial Black" panose="020B0A04020102020204" pitchFamily="34" charset="0"/>
              </a:rPr>
              <a:t>Sign of peace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dirty="0">
                <a:solidFill>
                  <a:prstClr val="black"/>
                </a:solidFill>
                <a:latin typeface="Arial Black" panose="020B0A04020102020204" pitchFamily="34" charset="0"/>
              </a:rPr>
              <a:t>Communion</a:t>
            </a:r>
            <a:endPar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pic>
        <p:nvPicPr>
          <p:cNvPr id="3" name="Picture 2">
            <a:extLst>
              <a:ext uri="{FF2B5EF4-FFF2-40B4-BE49-F238E27FC236}">
                <a16:creationId xmlns:a16="http://schemas.microsoft.com/office/drawing/2014/main" id="{7B2A6B37-FACF-3D63-A688-FEFEC8D9CAD9}"/>
              </a:ext>
            </a:extLst>
          </p:cNvPr>
          <p:cNvPicPr>
            <a:picLocks noChangeAspect="1"/>
          </p:cNvPicPr>
          <p:nvPr/>
        </p:nvPicPr>
        <p:blipFill>
          <a:blip r:embed="rId2"/>
          <a:stretch>
            <a:fillRect/>
          </a:stretch>
        </p:blipFill>
        <p:spPr>
          <a:xfrm>
            <a:off x="5239101" y="1953416"/>
            <a:ext cx="6096000" cy="4067175"/>
          </a:xfrm>
          <a:prstGeom prst="rect">
            <a:avLst/>
          </a:prstGeom>
        </p:spPr>
      </p:pic>
      <p:sp>
        <p:nvSpPr>
          <p:cNvPr id="9" name="TextBox 8">
            <a:extLst>
              <a:ext uri="{FF2B5EF4-FFF2-40B4-BE49-F238E27FC236}">
                <a16:creationId xmlns:a16="http://schemas.microsoft.com/office/drawing/2014/main" id="{E09D4E5A-9C17-16A2-E888-54A5FEE10C3D}"/>
              </a:ext>
            </a:extLst>
          </p:cNvPr>
          <p:cNvSpPr txBox="1"/>
          <p:nvPr/>
        </p:nvSpPr>
        <p:spPr>
          <a:xfrm>
            <a:off x="10654301" y="5774076"/>
            <a:ext cx="727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venir Next LT Pro" panose="02020404030301010803"/>
                <a:ea typeface="+mn-ea"/>
                <a:cs typeface="+mn-cs"/>
              </a:rPr>
              <a:t>4.4</a:t>
            </a:r>
          </a:p>
        </p:txBody>
      </p:sp>
    </p:spTree>
    <p:extLst>
      <p:ext uri="{BB962C8B-B14F-4D97-AF65-F5344CB8AC3E}">
        <p14:creationId xmlns:p14="http://schemas.microsoft.com/office/powerpoint/2010/main" val="100508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useBgFill="1">
        <p:nvSpPr>
          <p:cNvPr id="15"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3" name="Rectangle 2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0F2C8EDE-BF6F-AB4B-078C-F0CA37143748}"/>
              </a:ext>
            </a:extLst>
          </p:cNvPr>
          <p:cNvSpPr>
            <a:spLocks noGrp="1"/>
          </p:cNvSpPr>
          <p:nvPr>
            <p:ph type="title"/>
          </p:nvPr>
        </p:nvSpPr>
        <p:spPr>
          <a:xfrm>
            <a:off x="1253659" y="1356563"/>
            <a:ext cx="9637485" cy="892149"/>
          </a:xfrm>
        </p:spPr>
        <p:txBody>
          <a:bodyPr vert="horz" lIns="91440" tIns="45720" rIns="91440" bIns="45720" rtlCol="0" anchor="ctr">
            <a:normAutofit/>
          </a:bodyPr>
          <a:lstStyle/>
          <a:p>
            <a:pPr algn="ctr">
              <a:lnSpc>
                <a:spcPct val="83000"/>
              </a:lnSpc>
            </a:pPr>
            <a:r>
              <a:rPr lang="en-US" sz="4400" b="1" cap="all" spc="-100" dirty="0">
                <a:latin typeface="Arial Black" panose="020B0A04020102020204" pitchFamily="34" charset="0"/>
              </a:rPr>
              <a:t>THE concluding rite</a:t>
            </a:r>
          </a:p>
        </p:txBody>
      </p:sp>
      <p:sp>
        <p:nvSpPr>
          <p:cNvPr id="27" name="Rectangle 2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03C197-D66D-5C2C-2AA8-74E005009891}"/>
              </a:ext>
            </a:extLst>
          </p:cNvPr>
          <p:cNvSpPr txBox="1"/>
          <p:nvPr/>
        </p:nvSpPr>
        <p:spPr>
          <a:xfrm>
            <a:off x="942623" y="2863746"/>
            <a:ext cx="449580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Final blessing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Dismissal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b="1" dirty="0">
              <a:solidFill>
                <a:prstClr val="black"/>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Final hymn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venir Next LT Pro" panose="02020404030301010803"/>
              <a:ea typeface="+mn-ea"/>
              <a:cs typeface="+mn-cs"/>
            </a:endParaRPr>
          </a:p>
        </p:txBody>
      </p:sp>
      <p:sp>
        <p:nvSpPr>
          <p:cNvPr id="9" name="TextBox 8">
            <a:extLst>
              <a:ext uri="{FF2B5EF4-FFF2-40B4-BE49-F238E27FC236}">
                <a16:creationId xmlns:a16="http://schemas.microsoft.com/office/drawing/2014/main" id="{E09D4E5A-9C17-16A2-E888-54A5FEE10C3D}"/>
              </a:ext>
            </a:extLst>
          </p:cNvPr>
          <p:cNvSpPr txBox="1"/>
          <p:nvPr/>
        </p:nvSpPr>
        <p:spPr>
          <a:xfrm>
            <a:off x="10654301" y="5774076"/>
            <a:ext cx="727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black"/>
                </a:solidFill>
                <a:effectLst/>
                <a:uLnTx/>
                <a:uFillTx/>
                <a:latin typeface="Avenir Next LT Pro" panose="02020404030301010803"/>
                <a:ea typeface="+mn-ea"/>
                <a:cs typeface="+mn-cs"/>
              </a:rPr>
              <a:t>4.4</a:t>
            </a:r>
          </a:p>
        </p:txBody>
      </p:sp>
      <p:pic>
        <p:nvPicPr>
          <p:cNvPr id="3" name="Picture 2">
            <a:extLst>
              <a:ext uri="{FF2B5EF4-FFF2-40B4-BE49-F238E27FC236}">
                <a16:creationId xmlns:a16="http://schemas.microsoft.com/office/drawing/2014/main" id="{D96306D6-9E7C-DC15-ACE7-0D8EDB5329A2}"/>
              </a:ext>
            </a:extLst>
          </p:cNvPr>
          <p:cNvPicPr>
            <a:picLocks noChangeAspect="1"/>
          </p:cNvPicPr>
          <p:nvPr/>
        </p:nvPicPr>
        <p:blipFill>
          <a:blip r:embed="rId2"/>
          <a:stretch>
            <a:fillRect/>
          </a:stretch>
        </p:blipFill>
        <p:spPr>
          <a:xfrm>
            <a:off x="5088134" y="2088083"/>
            <a:ext cx="5539061" cy="3685993"/>
          </a:xfrm>
          <a:prstGeom prst="rect">
            <a:avLst/>
          </a:prstGeom>
        </p:spPr>
      </p:pic>
    </p:spTree>
    <p:extLst>
      <p:ext uri="{BB962C8B-B14F-4D97-AF65-F5344CB8AC3E}">
        <p14:creationId xmlns:p14="http://schemas.microsoft.com/office/powerpoint/2010/main" val="2848445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3.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4.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{4CDAA176-68B4-4442-ACE0-AC854DF9BFE1}tf11531919_win32</Template>
  <TotalTime>50</TotalTime>
  <Words>415</Words>
  <Application>Microsoft Office PowerPoint</Application>
  <PresentationFormat>Widescreen</PresentationFormat>
  <Paragraphs>130</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Black</vt:lpstr>
      <vt:lpstr>Avenir Next LT Pro</vt:lpstr>
      <vt:lpstr>Avenir Next LT Pro Light</vt:lpstr>
      <vt:lpstr>Calibri</vt:lpstr>
      <vt:lpstr>Garamond</vt:lpstr>
      <vt:lpstr>SavonVTI</vt:lpstr>
      <vt:lpstr>How to use this resource</vt:lpstr>
      <vt:lpstr>the eucharist</vt:lpstr>
      <vt:lpstr>PowerPoint Presentation</vt:lpstr>
      <vt:lpstr>the liturgy of the word</vt:lpstr>
      <vt:lpstr>the liturgy of the eucharist</vt:lpstr>
      <vt:lpstr>THE GATHERING RITE</vt:lpstr>
      <vt:lpstr>THE LITURGY OF THE WORD</vt:lpstr>
      <vt:lpstr>THE LITURGY OF THE EUCHARIST</vt:lpstr>
      <vt:lpstr>THE concluding rite</vt:lpstr>
      <vt:lpstr>PowerPoint Presentation</vt:lpstr>
      <vt:lpstr>THE LITURGY OF THE WORD</vt:lpstr>
      <vt:lpstr>PowerPoint Presentation</vt:lpstr>
      <vt:lpstr>THE INTRODUCTORY RITE</vt:lpstr>
      <vt:lpstr>THE LITURGY OF THE WORD</vt:lpstr>
      <vt:lpstr>THE LITURGY OF THE WORD</vt:lpstr>
      <vt:lpstr>THE LITURGY OF THE WORD</vt:lpstr>
      <vt:lpstr>THE LITURGY OF THE EUCHARIST</vt:lpstr>
      <vt:lpstr>THE LITURGY OF THE EUCHARIST</vt:lpstr>
      <vt:lpstr>THE LITURGY OF THE EUCHARIST</vt:lpstr>
      <vt:lpstr>THE LITURGY OF THE EUCHARIST</vt:lpstr>
      <vt:lpstr>THE CONCLUDING RITE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resource</dc:title>
  <dc:creator>Joanne Harris (Catholic Institute of Western Australia)</dc:creator>
  <cp:lastModifiedBy>Joanne Harris (Catholic Institute of Western Australia)</cp:lastModifiedBy>
  <cp:revision>1</cp:revision>
  <dcterms:created xsi:type="dcterms:W3CDTF">2022-10-03T00:41:17Z</dcterms:created>
  <dcterms:modified xsi:type="dcterms:W3CDTF">2022-10-03T01:31:48Z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