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86" r:id="rId4"/>
    <p:sldId id="273" r:id="rId5"/>
    <p:sldId id="274" r:id="rId6"/>
    <p:sldId id="275" r:id="rId7"/>
    <p:sldId id="272" r:id="rId8"/>
    <p:sldId id="282" r:id="rId9"/>
    <p:sldId id="283" r:id="rId10"/>
    <p:sldId id="284" r:id="rId11"/>
    <p:sldId id="269" r:id="rId12"/>
    <p:sldId id="270" r:id="rId13"/>
    <p:sldId id="278" r:id="rId14"/>
    <p:sldId id="279" r:id="rId15"/>
    <p:sldId id="287" r:id="rId16"/>
    <p:sldId id="259" r:id="rId17"/>
    <p:sldId id="281" r:id="rId18"/>
    <p:sldId id="260" r:id="rId19"/>
    <p:sldId id="288"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FFFF99"/>
    <a:srgbClr val="99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autoAdjust="0"/>
    <p:restoredTop sz="94660"/>
  </p:normalViewPr>
  <p:slideViewPr>
    <p:cSldViewPr>
      <p:cViewPr varScale="1">
        <p:scale>
          <a:sx n="100" d="100"/>
          <a:sy n="100" d="100"/>
        </p:scale>
        <p:origin x="-61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10106A-E135-469B-B1D8-2B58DAA88031}" type="datetimeFigureOut">
              <a:rPr lang="en-US" smtClean="0"/>
              <a:pPr/>
              <a:t>7/31/2012</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F877A480-E2B9-4B3F-8F26-6EA8047C09E6}" type="slidenum">
              <a:rPr lang="en-AU" smtClean="0"/>
              <a:pPr/>
              <a:t>‹#›</a:t>
            </a:fld>
            <a:endParaRPr lang="en-AU"/>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0106A-E135-469B-B1D8-2B58DAA88031}" type="datetimeFigureOut">
              <a:rPr lang="en-US" smtClean="0"/>
              <a:pPr/>
              <a:t>7/31/2012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0106A-E135-469B-B1D8-2B58DAA88031}" type="datetimeFigureOut">
              <a:rPr lang="en-US" smtClean="0"/>
              <a:pPr/>
              <a:t>7/31/2012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0106A-E135-469B-B1D8-2B58DAA88031}" type="datetimeFigureOut">
              <a:rPr lang="en-US" smtClean="0"/>
              <a:pPr/>
              <a:t>7/31/2012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10106A-E135-469B-B1D8-2B58DAA88031}" type="datetimeFigureOut">
              <a:rPr lang="en-US" smtClean="0"/>
              <a:pPr/>
              <a:t>7/31/2012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6416675"/>
            <a:ext cx="762000" cy="365125"/>
          </a:xfrm>
        </p:spPr>
        <p:txBody>
          <a:bodyPr/>
          <a:lstStyle/>
          <a:p>
            <a:fld id="{F877A480-E2B9-4B3F-8F26-6EA8047C09E6}"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10106A-E135-469B-B1D8-2B58DAA88031}" type="datetimeFigureOut">
              <a:rPr lang="en-US" smtClean="0"/>
              <a:pPr/>
              <a:t>7/31/2012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10106A-E135-469B-B1D8-2B58DAA88031}" type="datetimeFigureOut">
              <a:rPr lang="en-US" smtClean="0"/>
              <a:pPr/>
              <a:t>7/31/2012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10106A-E135-469B-B1D8-2B58DAA88031}" type="datetimeFigureOut">
              <a:rPr lang="en-US" smtClean="0"/>
              <a:pPr/>
              <a:t>7/31/2012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0106A-E135-469B-B1D8-2B58DAA88031}" type="datetimeFigureOut">
              <a:rPr lang="en-US" smtClean="0"/>
              <a:pPr/>
              <a:t>7/31/2012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10106A-E135-469B-B1D8-2B58DAA88031}" type="datetimeFigureOut">
              <a:rPr lang="en-US" smtClean="0"/>
              <a:pPr/>
              <a:t>7/31/2012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10106A-E135-469B-B1D8-2B58DAA88031}" type="datetimeFigureOut">
              <a:rPr lang="en-US" smtClean="0"/>
              <a:pPr/>
              <a:t>7/31/2012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77A480-E2B9-4B3F-8F26-6EA8047C09E6}"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10106A-E135-469B-B1D8-2B58DAA88031}" type="datetimeFigureOut">
              <a:rPr lang="en-US" smtClean="0"/>
              <a:pPr/>
              <a:t>7/31/2012</a:t>
            </a:fld>
            <a:endParaRPr lang="en-AU"/>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877A480-E2B9-4B3F-8F26-6EA8047C09E6}"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media" Target="file:///C:\Users\Default.Default-PC\Desktop\RECONCILIATION.wmv" TargetMode="External"/><Relationship Id="rId2" Type="http://schemas.openxmlformats.org/officeDocument/2006/relationships/slideLayout" Target="../slideLayouts/slideLayout7.xml"/><Relationship Id="rId1" Type="http://schemas.openxmlformats.org/officeDocument/2006/relationships/video" Target="file:///C:\Users\Default.Default-PC\Desktop\RECONCILIATION.wmv"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876"/>
            <a:ext cx="7772400" cy="1470025"/>
          </a:xfrm>
        </p:spPr>
        <p:txBody>
          <a:bodyPr/>
          <a:lstStyle/>
          <a:p>
            <a:r>
              <a:rPr lang="en-AU" dirty="0" smtClean="0">
                <a:solidFill>
                  <a:srgbClr val="800000"/>
                </a:solidFill>
              </a:rPr>
              <a:t>First Reconciliation</a:t>
            </a:r>
            <a:endParaRPr lang="en-AU" dirty="0">
              <a:solidFill>
                <a:srgbClr val="800000"/>
              </a:solidFill>
            </a:endParaRPr>
          </a:p>
        </p:txBody>
      </p:sp>
      <p:sp>
        <p:nvSpPr>
          <p:cNvPr id="3" name="Subtitle 2"/>
          <p:cNvSpPr>
            <a:spLocks noGrp="1"/>
          </p:cNvSpPr>
          <p:nvPr>
            <p:ph type="subTitle" idx="1"/>
          </p:nvPr>
        </p:nvSpPr>
        <p:spPr>
          <a:xfrm>
            <a:off x="1500166" y="5434018"/>
            <a:ext cx="6400800" cy="1423982"/>
          </a:xfrm>
        </p:spPr>
        <p:txBody>
          <a:bodyPr>
            <a:noAutofit/>
          </a:bodyPr>
          <a:lstStyle/>
          <a:p>
            <a:r>
              <a:rPr lang="en-AU" sz="2400" b="1" cap="all" dirty="0" smtClean="0">
                <a:ln w="6350">
                  <a:noFill/>
                </a:ln>
                <a:solidFill>
                  <a:srgbClr val="800000"/>
                </a:solidFill>
                <a:effectLst>
                  <a:outerShdw blurRad="127000" dist="200000" dir="2700000" algn="tl" rotWithShape="0">
                    <a:srgbClr val="000000">
                      <a:alpha val="30000"/>
                    </a:srgbClr>
                  </a:outerShdw>
                </a:effectLst>
                <a:latin typeface="+mj-lt"/>
                <a:ea typeface="+mj-ea"/>
                <a:cs typeface="+mj-cs"/>
              </a:rPr>
              <a:t>Parent Night </a:t>
            </a:r>
          </a:p>
          <a:p>
            <a:r>
              <a:rPr lang="en-AU" sz="2400" b="1" cap="all" dirty="0" smtClean="0">
                <a:ln w="6350">
                  <a:noFill/>
                </a:ln>
                <a:solidFill>
                  <a:srgbClr val="800000"/>
                </a:solidFill>
                <a:effectLst>
                  <a:outerShdw blurRad="127000" dist="200000" dir="2700000" algn="tl" rotWithShape="0">
                    <a:srgbClr val="000000">
                      <a:alpha val="30000"/>
                    </a:srgbClr>
                  </a:outerShdw>
                </a:effectLst>
                <a:latin typeface="+mj-lt"/>
                <a:ea typeface="+mj-ea"/>
                <a:cs typeface="+mj-cs"/>
              </a:rPr>
              <a:t>1 August 2012</a:t>
            </a:r>
            <a:endParaRPr lang="en-AU" sz="2400" b="1" cap="all" dirty="0" smtClean="0">
              <a:ln w="6350">
                <a:noFill/>
              </a:ln>
              <a:solidFill>
                <a:srgbClr val="800000"/>
              </a:solidFill>
              <a:effectLst>
                <a:outerShdw blurRad="127000" dist="200000" dir="2700000" algn="tl" rotWithShape="0">
                  <a:srgbClr val="000000">
                    <a:alpha val="30000"/>
                  </a:srgbClr>
                </a:outerShdw>
              </a:effectLst>
              <a:latin typeface="+mj-lt"/>
              <a:ea typeface="+mj-ea"/>
              <a:cs typeface="+mj-cs"/>
            </a:endParaRPr>
          </a:p>
        </p:txBody>
      </p:sp>
      <p:pic>
        <p:nvPicPr>
          <p:cNvPr id="4" name="Picture 2" descr="http://www.mbherald.com/44/04/painting-1.jpg"/>
          <p:cNvPicPr>
            <a:picLocks noChangeAspect="1" noChangeArrowheads="1"/>
          </p:cNvPicPr>
          <p:nvPr/>
        </p:nvPicPr>
        <p:blipFill>
          <a:blip r:embed="rId2" cstate="print"/>
          <a:srcRect/>
          <a:stretch>
            <a:fillRect/>
          </a:stretch>
        </p:blipFill>
        <p:spPr bwMode="auto">
          <a:xfrm>
            <a:off x="2627784" y="260648"/>
            <a:ext cx="3619500" cy="35337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08100" y="260350"/>
            <a:ext cx="6464300" cy="884238"/>
          </a:xfrm>
          <a:prstGeom prst="rect">
            <a:avLst/>
          </a:prstGeom>
          <a:noFill/>
          <a:ln w="9525">
            <a:noFill/>
            <a:miter lim="800000"/>
            <a:headEnd/>
            <a:tailEnd/>
          </a:ln>
          <a:effectLst/>
        </p:spPr>
        <p:txBody>
          <a:bodyPr wrap="none">
            <a:spAutoFit/>
          </a:bodyPr>
          <a:lstStyle/>
          <a:p>
            <a:pPr algn="ctr"/>
            <a:r>
              <a:rPr lang="en-AU" sz="3200" b="1" dirty="0">
                <a:solidFill>
                  <a:schemeClr val="bg1"/>
                </a:solidFill>
                <a:latin typeface="Baskerville Old Face" pitchFamily="18" charset="0"/>
              </a:rPr>
              <a:t>EFFECTS OF RECONCILIATION</a:t>
            </a:r>
            <a:endParaRPr lang="en-AU" dirty="0">
              <a:solidFill>
                <a:schemeClr val="bg1"/>
              </a:solidFill>
              <a:latin typeface="Baskerville Old Face" pitchFamily="18" charset="0"/>
            </a:endParaRPr>
          </a:p>
          <a:p>
            <a:pPr algn="ctr"/>
            <a:r>
              <a:rPr lang="en-AU" sz="2000" dirty="0">
                <a:solidFill>
                  <a:schemeClr val="bg1"/>
                </a:solidFill>
              </a:rPr>
              <a:t>(CCC 1496)</a:t>
            </a:r>
          </a:p>
        </p:txBody>
      </p:sp>
      <p:sp>
        <p:nvSpPr>
          <p:cNvPr id="27651" name="Text Box 3"/>
          <p:cNvSpPr txBox="1">
            <a:spLocks noChangeArrowheads="1"/>
          </p:cNvSpPr>
          <p:nvPr/>
        </p:nvSpPr>
        <p:spPr bwMode="auto">
          <a:xfrm>
            <a:off x="1219200" y="1295400"/>
            <a:ext cx="4288353" cy="400110"/>
          </a:xfrm>
          <a:prstGeom prst="rect">
            <a:avLst/>
          </a:prstGeom>
          <a:noFill/>
          <a:ln w="9525">
            <a:noFill/>
            <a:miter lim="800000"/>
            <a:headEnd/>
            <a:tailEnd/>
          </a:ln>
          <a:effectLst/>
        </p:spPr>
        <p:txBody>
          <a:bodyPr wrap="none">
            <a:spAutoFit/>
          </a:bodyPr>
          <a:lstStyle/>
          <a:p>
            <a:r>
              <a:rPr lang="en-AU" sz="2000" b="1" dirty="0">
                <a:solidFill>
                  <a:schemeClr val="bg1"/>
                </a:solidFill>
                <a:latin typeface="Baskerville Old Face" pitchFamily="18" charset="0"/>
                <a:sym typeface="Monotype Sorts" charset="2"/>
              </a:rPr>
              <a:t></a:t>
            </a:r>
            <a:r>
              <a:rPr lang="en-AU" b="1" dirty="0">
                <a:solidFill>
                  <a:schemeClr val="bg1"/>
                </a:solidFill>
                <a:latin typeface="Baskerville Old Face" pitchFamily="18" charset="0"/>
                <a:sym typeface="Monotype Sorts" charset="2"/>
              </a:rPr>
              <a:t>  Restoration of our relationship with God.</a:t>
            </a:r>
            <a:endParaRPr lang="en-AU" b="1" dirty="0">
              <a:solidFill>
                <a:schemeClr val="bg1"/>
              </a:solidFill>
              <a:latin typeface="Baskerville Old Face" pitchFamily="18" charset="0"/>
            </a:endParaRPr>
          </a:p>
        </p:txBody>
      </p:sp>
      <p:sp>
        <p:nvSpPr>
          <p:cNvPr id="27653" name="Text Box 5"/>
          <p:cNvSpPr txBox="1">
            <a:spLocks noChangeArrowheads="1"/>
          </p:cNvSpPr>
          <p:nvPr/>
        </p:nvSpPr>
        <p:spPr bwMode="auto">
          <a:xfrm>
            <a:off x="1219200" y="1828800"/>
            <a:ext cx="4995278" cy="400110"/>
          </a:xfrm>
          <a:prstGeom prst="rect">
            <a:avLst/>
          </a:prstGeom>
          <a:noFill/>
          <a:ln w="9525">
            <a:noFill/>
            <a:miter lim="800000"/>
            <a:headEnd/>
            <a:tailEnd/>
          </a:ln>
          <a:effectLst/>
        </p:spPr>
        <p:txBody>
          <a:bodyPr wrap="none">
            <a:spAutoFit/>
          </a:bodyPr>
          <a:lstStyle/>
          <a:p>
            <a:r>
              <a:rPr lang="en-AU" sz="2000" dirty="0">
                <a:solidFill>
                  <a:schemeClr val="bg1"/>
                </a:solidFill>
                <a:sym typeface="Monotype Sorts" charset="2"/>
              </a:rPr>
              <a:t>   </a:t>
            </a:r>
            <a:r>
              <a:rPr lang="en-AU" b="1" dirty="0">
                <a:solidFill>
                  <a:schemeClr val="bg1"/>
                </a:solidFill>
                <a:latin typeface="Baskerville Old Face" pitchFamily="18" charset="0"/>
                <a:sym typeface="Monotype Sorts" charset="2"/>
              </a:rPr>
              <a:t>Restoration of our relationship with each other.</a:t>
            </a:r>
            <a:r>
              <a:rPr lang="en-AU" sz="2000" b="1" dirty="0">
                <a:solidFill>
                  <a:schemeClr val="bg1"/>
                </a:solidFill>
                <a:latin typeface="Baskerville Old Face" pitchFamily="18" charset="0"/>
                <a:sym typeface="Monotype Sorts" charset="2"/>
              </a:rPr>
              <a:t> </a:t>
            </a:r>
          </a:p>
        </p:txBody>
      </p:sp>
      <p:sp>
        <p:nvSpPr>
          <p:cNvPr id="27654" name="Text Box 6"/>
          <p:cNvSpPr txBox="1">
            <a:spLocks noChangeArrowheads="1"/>
          </p:cNvSpPr>
          <p:nvPr/>
        </p:nvSpPr>
        <p:spPr bwMode="auto">
          <a:xfrm>
            <a:off x="1231900" y="2376488"/>
            <a:ext cx="4647426" cy="400110"/>
          </a:xfrm>
          <a:prstGeom prst="rect">
            <a:avLst/>
          </a:prstGeom>
          <a:noFill/>
          <a:ln w="9525">
            <a:noFill/>
            <a:miter lim="800000"/>
            <a:headEnd/>
            <a:tailEnd/>
          </a:ln>
          <a:effectLst/>
        </p:spPr>
        <p:txBody>
          <a:bodyPr wrap="none">
            <a:spAutoFit/>
          </a:bodyPr>
          <a:lstStyle/>
          <a:p>
            <a:r>
              <a:rPr lang="en-AU" sz="2000" b="1" dirty="0">
                <a:solidFill>
                  <a:schemeClr val="bg1"/>
                </a:solidFill>
                <a:latin typeface="Baskerville Old Face" pitchFamily="18" charset="0"/>
                <a:sym typeface="Monotype Sorts" charset="2"/>
              </a:rPr>
              <a:t>  </a:t>
            </a:r>
            <a:r>
              <a:rPr lang="en-AU" b="1" dirty="0">
                <a:solidFill>
                  <a:schemeClr val="bg1"/>
                </a:solidFill>
                <a:latin typeface="Baskerville Old Face" pitchFamily="18" charset="0"/>
                <a:sym typeface="Monotype Sorts" charset="2"/>
              </a:rPr>
              <a:t>Strength and confidence to continue in faith. </a:t>
            </a:r>
            <a:endParaRPr lang="en-AU" sz="2000" b="1" dirty="0">
              <a:solidFill>
                <a:schemeClr val="bg1"/>
              </a:solidFill>
              <a:latin typeface="Baskerville Old Face" pitchFamily="18" charset="0"/>
              <a:sym typeface="Monotype Sorts" charset="2"/>
            </a:endParaRPr>
          </a:p>
        </p:txBody>
      </p:sp>
      <p:sp>
        <p:nvSpPr>
          <p:cNvPr id="27655" name="Text Box 7"/>
          <p:cNvSpPr txBox="1">
            <a:spLocks noChangeArrowheads="1"/>
          </p:cNvSpPr>
          <p:nvPr/>
        </p:nvSpPr>
        <p:spPr bwMode="auto">
          <a:xfrm>
            <a:off x="1219200" y="3016250"/>
            <a:ext cx="4584909" cy="677108"/>
          </a:xfrm>
          <a:prstGeom prst="rect">
            <a:avLst/>
          </a:prstGeom>
          <a:noFill/>
          <a:ln w="9525">
            <a:noFill/>
            <a:miter lim="800000"/>
            <a:headEnd/>
            <a:tailEnd/>
          </a:ln>
          <a:effectLst/>
        </p:spPr>
        <p:txBody>
          <a:bodyPr wrap="none">
            <a:spAutoFit/>
          </a:bodyPr>
          <a:lstStyle/>
          <a:p>
            <a:r>
              <a:rPr lang="en-AU" sz="2000" b="1" dirty="0">
                <a:solidFill>
                  <a:schemeClr val="bg1"/>
                </a:solidFill>
                <a:latin typeface="Baskerville Old Face" pitchFamily="18" charset="0"/>
                <a:sym typeface="Monotype Sorts" charset="2"/>
              </a:rPr>
              <a:t>  </a:t>
            </a:r>
            <a:r>
              <a:rPr lang="en-AU" b="1" dirty="0">
                <a:solidFill>
                  <a:schemeClr val="bg1"/>
                </a:solidFill>
                <a:latin typeface="Baskerville Old Face" pitchFamily="18" charset="0"/>
                <a:sym typeface="Monotype Sorts" charset="2"/>
              </a:rPr>
              <a:t>Ability to continually look at change in one’s</a:t>
            </a:r>
          </a:p>
          <a:p>
            <a:r>
              <a:rPr lang="en-AU" b="1" dirty="0">
                <a:solidFill>
                  <a:schemeClr val="bg1"/>
                </a:solidFill>
                <a:latin typeface="Baskerville Old Face" pitchFamily="18" charset="0"/>
                <a:sym typeface="Monotype Sorts" charset="2"/>
              </a:rPr>
              <a:t>    life (reflection and action). </a:t>
            </a:r>
            <a:endParaRPr lang="en-AU" sz="2000" b="1" dirty="0">
              <a:solidFill>
                <a:schemeClr val="bg1"/>
              </a:solidFill>
              <a:latin typeface="Baskerville Old Face" pitchFamily="18" charset="0"/>
              <a:sym typeface="Monotype Sorts" charset="2"/>
            </a:endParaRPr>
          </a:p>
        </p:txBody>
      </p:sp>
      <p:sp>
        <p:nvSpPr>
          <p:cNvPr id="27656" name="Text Box 8"/>
          <p:cNvSpPr txBox="1">
            <a:spLocks noChangeArrowheads="1"/>
          </p:cNvSpPr>
          <p:nvPr/>
        </p:nvSpPr>
        <p:spPr bwMode="auto">
          <a:xfrm>
            <a:off x="1219200" y="4006850"/>
            <a:ext cx="5123518" cy="677108"/>
          </a:xfrm>
          <a:prstGeom prst="rect">
            <a:avLst/>
          </a:prstGeom>
          <a:noFill/>
          <a:ln w="9525">
            <a:noFill/>
            <a:miter lim="800000"/>
            <a:headEnd/>
            <a:tailEnd/>
          </a:ln>
          <a:effectLst/>
        </p:spPr>
        <p:txBody>
          <a:bodyPr wrap="none">
            <a:spAutoFit/>
          </a:bodyPr>
          <a:lstStyle/>
          <a:p>
            <a:r>
              <a:rPr lang="en-AU" sz="2000" b="1" dirty="0">
                <a:solidFill>
                  <a:schemeClr val="bg1"/>
                </a:solidFill>
                <a:sym typeface="Monotype Sorts" charset="2"/>
              </a:rPr>
              <a:t>  </a:t>
            </a:r>
            <a:r>
              <a:rPr lang="en-AU" b="1" dirty="0">
                <a:solidFill>
                  <a:schemeClr val="bg1"/>
                </a:solidFill>
                <a:sym typeface="Monotype Sorts" charset="2"/>
              </a:rPr>
              <a:t>A sense of peacefulness and understanding</a:t>
            </a:r>
          </a:p>
          <a:p>
            <a:r>
              <a:rPr lang="en-AU" b="1" dirty="0">
                <a:solidFill>
                  <a:schemeClr val="bg1"/>
                </a:solidFill>
                <a:sym typeface="Monotype Sorts" charset="2"/>
              </a:rPr>
              <a:t>    (acceptance).</a:t>
            </a:r>
            <a:endParaRPr lang="en-AU" sz="2000" b="1" dirty="0">
              <a:solidFill>
                <a:schemeClr val="bg1"/>
              </a:solidFill>
              <a:sym typeface="Monotype Sorts" charset="2"/>
            </a:endParaRPr>
          </a:p>
        </p:txBody>
      </p:sp>
      <p:sp>
        <p:nvSpPr>
          <p:cNvPr id="27657" name="Text Box 9"/>
          <p:cNvSpPr txBox="1">
            <a:spLocks noChangeArrowheads="1"/>
          </p:cNvSpPr>
          <p:nvPr/>
        </p:nvSpPr>
        <p:spPr bwMode="auto">
          <a:xfrm>
            <a:off x="1219200" y="4967288"/>
            <a:ext cx="2767104" cy="400110"/>
          </a:xfrm>
          <a:prstGeom prst="rect">
            <a:avLst/>
          </a:prstGeom>
          <a:noFill/>
          <a:ln w="9525">
            <a:noFill/>
            <a:miter lim="800000"/>
            <a:headEnd/>
            <a:tailEnd/>
          </a:ln>
          <a:effectLst/>
        </p:spPr>
        <p:txBody>
          <a:bodyPr wrap="none">
            <a:spAutoFit/>
          </a:bodyPr>
          <a:lstStyle/>
          <a:p>
            <a:r>
              <a:rPr lang="en-AU" sz="2000" dirty="0">
                <a:solidFill>
                  <a:schemeClr val="bg1"/>
                </a:solidFill>
                <a:sym typeface="Monotype Sorts" charset="2"/>
              </a:rPr>
              <a:t>  </a:t>
            </a:r>
            <a:r>
              <a:rPr lang="en-AU" b="1" dirty="0">
                <a:solidFill>
                  <a:schemeClr val="bg1"/>
                </a:solidFill>
                <a:latin typeface="Baskerville Old Face" pitchFamily="18" charset="0"/>
                <a:sym typeface="Monotype Sorts" charset="2"/>
              </a:rPr>
              <a:t>Freedom to begin again.</a:t>
            </a:r>
            <a:endParaRPr lang="en-AU" sz="2000" b="1" dirty="0">
              <a:solidFill>
                <a:schemeClr val="bg1"/>
              </a:solidFill>
              <a:latin typeface="Baskerville Old Face" pitchFamily="18" charset="0"/>
              <a:sym typeface="Monotype Sorts" charset="2"/>
            </a:endParaRPr>
          </a:p>
        </p:txBody>
      </p:sp>
      <p:pic>
        <p:nvPicPr>
          <p:cNvPr id="10" name="Picture 9" descr="Reconciliation%201"/>
          <p:cNvPicPr>
            <a:picLocks noChangeAspect="1" noChangeArrowheads="1"/>
          </p:cNvPicPr>
          <p:nvPr/>
        </p:nvPicPr>
        <p:blipFill>
          <a:blip r:embed="rId2" cstate="print"/>
          <a:srcRect/>
          <a:stretch>
            <a:fillRect/>
          </a:stretch>
        </p:blipFill>
        <p:spPr bwMode="auto">
          <a:xfrm>
            <a:off x="6107253" y="1542708"/>
            <a:ext cx="2712827" cy="24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7858148" cy="857256"/>
          </a:xfrm>
        </p:spPr>
        <p:txBody>
          <a:bodyPr/>
          <a:lstStyle/>
          <a:p>
            <a:r>
              <a:rPr lang="en-AU" dirty="0" smtClean="0">
                <a:solidFill>
                  <a:schemeClr val="bg1"/>
                </a:solidFill>
                <a:latin typeface="Georgia" pitchFamily="18" charset="0"/>
              </a:rPr>
              <a:t>Celebrating Reconciliation</a:t>
            </a:r>
            <a:endParaRPr lang="en-AU" dirty="0">
              <a:solidFill>
                <a:schemeClr val="bg1"/>
              </a:solidFill>
              <a:latin typeface="Georgia" pitchFamily="18" charset="0"/>
            </a:endParaRPr>
          </a:p>
        </p:txBody>
      </p:sp>
      <p:sp>
        <p:nvSpPr>
          <p:cNvPr id="3" name="Content Placeholder 2"/>
          <p:cNvSpPr>
            <a:spLocks noGrp="1"/>
          </p:cNvSpPr>
          <p:nvPr>
            <p:ph idx="1"/>
          </p:nvPr>
        </p:nvSpPr>
        <p:spPr>
          <a:xfrm>
            <a:off x="142844" y="785794"/>
            <a:ext cx="9001156" cy="6072206"/>
          </a:xfrm>
        </p:spPr>
        <p:txBody>
          <a:bodyPr>
            <a:normAutofit/>
          </a:bodyPr>
          <a:lstStyle/>
          <a:p>
            <a:pPr marL="514350" indent="-514350">
              <a:lnSpc>
                <a:spcPct val="170000"/>
              </a:lnSpc>
              <a:buNone/>
            </a:pPr>
            <a:r>
              <a:rPr lang="en-US" sz="2400" b="1" dirty="0" smtClean="0">
                <a:solidFill>
                  <a:schemeClr val="bg1"/>
                </a:solidFill>
                <a:latin typeface="Georgia" pitchFamily="18" charset="0"/>
              </a:rPr>
              <a:t>Welcome</a:t>
            </a:r>
          </a:p>
          <a:p>
            <a:pPr>
              <a:buNone/>
            </a:pPr>
            <a:r>
              <a:rPr lang="en-US" sz="2400" b="1" dirty="0" smtClean="0">
                <a:solidFill>
                  <a:schemeClr val="bg1"/>
                </a:solidFill>
                <a:latin typeface="Georgia" pitchFamily="18" charset="0"/>
              </a:rPr>
              <a:t>1. </a:t>
            </a:r>
            <a:r>
              <a:rPr lang="en-US" sz="2400" dirty="0" smtClean="0">
                <a:solidFill>
                  <a:schemeClr val="bg1"/>
                </a:solidFill>
                <a:latin typeface="Georgia" pitchFamily="18" charset="0"/>
              </a:rPr>
              <a:t>The priest will welcome you to the celebration of the</a:t>
            </a:r>
          </a:p>
          <a:p>
            <a:pPr>
              <a:buNone/>
            </a:pPr>
            <a:r>
              <a:rPr lang="en-US" sz="2400" dirty="0" smtClean="0">
                <a:solidFill>
                  <a:schemeClr val="bg1"/>
                </a:solidFill>
                <a:latin typeface="Georgia" pitchFamily="18" charset="0"/>
              </a:rPr>
              <a:t> sacrament.</a:t>
            </a:r>
            <a:r>
              <a:rPr lang="en-AU" sz="2400" dirty="0" smtClean="0">
                <a:solidFill>
                  <a:schemeClr val="bg1"/>
                </a:solidFill>
                <a:latin typeface="Georgia" pitchFamily="18" charset="0"/>
              </a:rPr>
              <a:t> </a:t>
            </a:r>
            <a:r>
              <a:rPr lang="en-US" sz="2400" dirty="0" smtClean="0">
                <a:solidFill>
                  <a:schemeClr val="bg1"/>
                </a:solidFill>
                <a:latin typeface="Georgia" pitchFamily="18" charset="0"/>
              </a:rPr>
              <a:t>You will make the Sign of the Cross. </a:t>
            </a:r>
            <a:r>
              <a:rPr lang="en-US" sz="2400" b="1" dirty="0" smtClean="0">
                <a:solidFill>
                  <a:schemeClr val="bg1"/>
                </a:solidFill>
                <a:latin typeface="Georgia" pitchFamily="18" charset="0"/>
              </a:rPr>
              <a:t>	</a:t>
            </a:r>
          </a:p>
          <a:p>
            <a:pPr>
              <a:lnSpc>
                <a:spcPct val="170000"/>
              </a:lnSpc>
              <a:buNone/>
            </a:pPr>
            <a:r>
              <a:rPr lang="en-US" sz="2400" b="1" dirty="0" smtClean="0">
                <a:solidFill>
                  <a:schemeClr val="bg1"/>
                </a:solidFill>
                <a:latin typeface="Georgia" pitchFamily="18" charset="0"/>
              </a:rPr>
              <a:t>2. The Word of God</a:t>
            </a:r>
          </a:p>
          <a:p>
            <a:pPr>
              <a:buNone/>
            </a:pPr>
            <a:r>
              <a:rPr lang="en-US" sz="2400" dirty="0" smtClean="0">
                <a:solidFill>
                  <a:schemeClr val="bg1"/>
                </a:solidFill>
                <a:latin typeface="Georgia" pitchFamily="18" charset="0"/>
              </a:rPr>
              <a:t>When we celebrate the sacrament of reconciliation it</a:t>
            </a:r>
          </a:p>
          <a:p>
            <a:pPr>
              <a:buNone/>
            </a:pPr>
            <a:r>
              <a:rPr lang="en-US" sz="2400" dirty="0" smtClean="0">
                <a:solidFill>
                  <a:schemeClr val="bg1"/>
                </a:solidFill>
                <a:latin typeface="Georgia" pitchFamily="18" charset="0"/>
              </a:rPr>
              <a:t>is helpful to</a:t>
            </a:r>
            <a:r>
              <a:rPr lang="en-AU" sz="2400" dirty="0" smtClean="0">
                <a:solidFill>
                  <a:schemeClr val="bg1"/>
                </a:solidFill>
                <a:latin typeface="Georgia" pitchFamily="18" charset="0"/>
              </a:rPr>
              <a:t> </a:t>
            </a:r>
            <a:r>
              <a:rPr lang="en-US" sz="2400" dirty="0" smtClean="0">
                <a:solidFill>
                  <a:schemeClr val="bg1"/>
                </a:solidFill>
                <a:latin typeface="Georgia" pitchFamily="18" charset="0"/>
              </a:rPr>
              <a:t>listen to the Scriptures and be reminded of the love </a:t>
            </a:r>
          </a:p>
          <a:p>
            <a:pPr>
              <a:buNone/>
            </a:pPr>
            <a:r>
              <a:rPr lang="en-US" sz="2400" dirty="0" smtClean="0">
                <a:solidFill>
                  <a:schemeClr val="bg1"/>
                </a:solidFill>
                <a:latin typeface="Georgia" pitchFamily="18" charset="0"/>
              </a:rPr>
              <a:t>that God has</a:t>
            </a:r>
            <a:r>
              <a:rPr lang="en-AU" sz="2400" dirty="0" smtClean="0">
                <a:solidFill>
                  <a:schemeClr val="bg1"/>
                </a:solidFill>
                <a:latin typeface="Georgia" pitchFamily="18" charset="0"/>
              </a:rPr>
              <a:t> </a:t>
            </a:r>
            <a:r>
              <a:rPr lang="en-US" sz="2400" dirty="0" smtClean="0">
                <a:solidFill>
                  <a:schemeClr val="bg1"/>
                </a:solidFill>
                <a:latin typeface="Georgia" pitchFamily="18" charset="0"/>
              </a:rPr>
              <a:t>for us.</a:t>
            </a:r>
            <a:endParaRPr lang="en-AU" sz="2400" dirty="0" smtClean="0">
              <a:solidFill>
                <a:schemeClr val="bg1"/>
              </a:solidFill>
              <a:latin typeface="Georgia" pitchFamily="18" charset="0"/>
            </a:endParaRPr>
          </a:p>
          <a:p>
            <a:pPr>
              <a:lnSpc>
                <a:spcPct val="170000"/>
              </a:lnSpc>
              <a:buNone/>
            </a:pPr>
            <a:r>
              <a:rPr lang="en-US" sz="2400" b="1" dirty="0" smtClean="0">
                <a:solidFill>
                  <a:schemeClr val="bg1"/>
                </a:solidFill>
                <a:latin typeface="Georgia" pitchFamily="18" charset="0"/>
              </a:rPr>
              <a:t>3. Confession</a:t>
            </a:r>
          </a:p>
          <a:p>
            <a:pPr>
              <a:buNone/>
            </a:pPr>
            <a:r>
              <a:rPr lang="en-US" sz="2400" dirty="0" smtClean="0">
                <a:solidFill>
                  <a:schemeClr val="bg1"/>
                </a:solidFill>
                <a:latin typeface="Georgia" pitchFamily="18" charset="0"/>
              </a:rPr>
              <a:t>The priest will invite you to tell him about the things</a:t>
            </a:r>
          </a:p>
          <a:p>
            <a:pPr>
              <a:buNone/>
            </a:pPr>
            <a:r>
              <a:rPr lang="en-US" sz="2400" dirty="0" smtClean="0">
                <a:solidFill>
                  <a:schemeClr val="bg1"/>
                </a:solidFill>
                <a:latin typeface="Georgia" pitchFamily="18" charset="0"/>
              </a:rPr>
              <a:t>that you need Jesus to help you with - He will also</a:t>
            </a:r>
          </a:p>
          <a:p>
            <a:pPr>
              <a:buNone/>
            </a:pPr>
            <a:r>
              <a:rPr lang="en-US" sz="2400" dirty="0" smtClean="0">
                <a:solidFill>
                  <a:schemeClr val="bg1"/>
                </a:solidFill>
                <a:latin typeface="Georgia" pitchFamily="18" charset="0"/>
              </a:rPr>
              <a:t>offer you an act of penance, a way of showing how</a:t>
            </a:r>
            <a:r>
              <a:rPr lang="en-AU" sz="2400" dirty="0" smtClean="0">
                <a:solidFill>
                  <a:schemeClr val="bg1"/>
                </a:solidFill>
                <a:latin typeface="Georgia" pitchFamily="18" charset="0"/>
              </a:rPr>
              <a:t> </a:t>
            </a:r>
          </a:p>
          <a:p>
            <a:pPr>
              <a:buNone/>
            </a:pPr>
            <a:r>
              <a:rPr lang="en-US" sz="2400" dirty="0" smtClean="0">
                <a:solidFill>
                  <a:schemeClr val="bg1"/>
                </a:solidFill>
                <a:latin typeface="Georgia" pitchFamily="18" charset="0"/>
              </a:rPr>
              <a:t>you wish to live a better life. </a:t>
            </a:r>
          </a:p>
        </p:txBody>
      </p:sp>
      <p:pic>
        <p:nvPicPr>
          <p:cNvPr id="24579" name="Picture 3"/>
          <p:cNvPicPr>
            <a:picLocks noChangeAspect="1" noChangeArrowheads="1"/>
          </p:cNvPicPr>
          <p:nvPr/>
        </p:nvPicPr>
        <p:blipFill>
          <a:blip r:embed="rId2" cstate="print"/>
          <a:srcRect/>
          <a:stretch>
            <a:fillRect/>
          </a:stretch>
        </p:blipFill>
        <p:spPr bwMode="auto">
          <a:xfrm>
            <a:off x="7740000" y="0"/>
            <a:ext cx="1404000" cy="14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2852"/>
            <a:ext cx="7606628" cy="857256"/>
          </a:xfrm>
        </p:spPr>
        <p:txBody>
          <a:bodyPr/>
          <a:lstStyle/>
          <a:p>
            <a:r>
              <a:rPr lang="en-AU" dirty="0" smtClean="0">
                <a:solidFill>
                  <a:schemeClr val="bg1"/>
                </a:solidFill>
                <a:latin typeface="Georgia" pitchFamily="18" charset="0"/>
              </a:rPr>
              <a:t>Celebrating Reconciliation</a:t>
            </a:r>
            <a:endParaRPr lang="en-AU" dirty="0">
              <a:solidFill>
                <a:schemeClr val="bg1"/>
              </a:solidFill>
              <a:latin typeface="Georgia" pitchFamily="18" charset="0"/>
            </a:endParaRPr>
          </a:p>
        </p:txBody>
      </p:sp>
      <p:sp>
        <p:nvSpPr>
          <p:cNvPr id="3" name="Content Placeholder 2"/>
          <p:cNvSpPr>
            <a:spLocks noGrp="1"/>
          </p:cNvSpPr>
          <p:nvPr>
            <p:ph idx="1"/>
          </p:nvPr>
        </p:nvSpPr>
        <p:spPr>
          <a:xfrm>
            <a:off x="142844" y="785794"/>
            <a:ext cx="9001156" cy="6072206"/>
          </a:xfrm>
        </p:spPr>
        <p:txBody>
          <a:bodyPr>
            <a:normAutofit fontScale="40000" lnSpcReduction="20000"/>
          </a:bodyPr>
          <a:lstStyle/>
          <a:p>
            <a:pPr>
              <a:buNone/>
            </a:pPr>
            <a:r>
              <a:rPr lang="en-US" sz="7200" dirty="0" smtClean="0">
                <a:solidFill>
                  <a:schemeClr val="accent5">
                    <a:lumMod val="50000"/>
                  </a:schemeClr>
                </a:solidFill>
                <a:latin typeface="Georgia" pitchFamily="18" charset="0"/>
              </a:rPr>
              <a:t> </a:t>
            </a:r>
            <a:endParaRPr lang="en-US" sz="7200" b="1" dirty="0" smtClean="0">
              <a:solidFill>
                <a:schemeClr val="accent5">
                  <a:lumMod val="50000"/>
                </a:schemeClr>
              </a:solidFill>
              <a:latin typeface="Georgia" pitchFamily="18" charset="0"/>
            </a:endParaRPr>
          </a:p>
          <a:p>
            <a:pPr>
              <a:lnSpc>
                <a:spcPct val="170000"/>
              </a:lnSpc>
              <a:buNone/>
            </a:pPr>
            <a:r>
              <a:rPr lang="en-US" sz="7200" b="1" dirty="0" smtClean="0">
                <a:solidFill>
                  <a:schemeClr val="bg1"/>
                </a:solidFill>
                <a:latin typeface="Georgia" pitchFamily="18" charset="0"/>
              </a:rPr>
              <a:t>4. Prayer of Sorrow</a:t>
            </a:r>
          </a:p>
          <a:p>
            <a:pPr algn="ctr">
              <a:buNone/>
            </a:pPr>
            <a:r>
              <a:rPr lang="en-US" sz="7200" b="1" dirty="0" smtClean="0">
                <a:solidFill>
                  <a:schemeClr val="bg1"/>
                </a:solidFill>
                <a:latin typeface="Georgia" pitchFamily="18" charset="0"/>
              </a:rPr>
              <a:t>O my God, I am very sorry that I have sinned against you, because you are so good, and with the help of your grace, I will not sin again.</a:t>
            </a:r>
            <a:endParaRPr lang="en-AU" sz="7200" dirty="0" smtClean="0">
              <a:solidFill>
                <a:schemeClr val="bg1"/>
              </a:solidFill>
              <a:latin typeface="Georgia" pitchFamily="18" charset="0"/>
            </a:endParaRPr>
          </a:p>
          <a:p>
            <a:pPr>
              <a:lnSpc>
                <a:spcPct val="170000"/>
              </a:lnSpc>
              <a:buNone/>
            </a:pPr>
            <a:r>
              <a:rPr lang="en-US" sz="7200" b="1" dirty="0" smtClean="0">
                <a:solidFill>
                  <a:schemeClr val="bg1"/>
                </a:solidFill>
                <a:latin typeface="Georgia" pitchFamily="18" charset="0"/>
              </a:rPr>
              <a:t>5.  Absolution</a:t>
            </a:r>
            <a:endParaRPr lang="en-AU" sz="7200" dirty="0" smtClean="0">
              <a:solidFill>
                <a:schemeClr val="bg1"/>
              </a:solidFill>
              <a:latin typeface="Georgia" pitchFamily="18" charset="0"/>
            </a:endParaRPr>
          </a:p>
          <a:p>
            <a:pPr>
              <a:buNone/>
            </a:pPr>
            <a:r>
              <a:rPr lang="en-US" sz="7200" dirty="0" smtClean="0">
                <a:solidFill>
                  <a:schemeClr val="bg1"/>
                </a:solidFill>
                <a:latin typeface="Georgia" pitchFamily="18" charset="0"/>
              </a:rPr>
              <a:t>The priest will then extend his hands over your head</a:t>
            </a:r>
          </a:p>
          <a:p>
            <a:pPr>
              <a:buNone/>
            </a:pPr>
            <a:r>
              <a:rPr lang="en-US" sz="7200" dirty="0" smtClean="0">
                <a:solidFill>
                  <a:schemeClr val="bg1"/>
                </a:solidFill>
                <a:latin typeface="Georgia" pitchFamily="18" charset="0"/>
              </a:rPr>
              <a:t> and say the</a:t>
            </a:r>
            <a:r>
              <a:rPr lang="en-AU" sz="7200" dirty="0" smtClean="0">
                <a:solidFill>
                  <a:schemeClr val="bg1"/>
                </a:solidFill>
                <a:latin typeface="Georgia" pitchFamily="18" charset="0"/>
              </a:rPr>
              <a:t> </a:t>
            </a:r>
            <a:r>
              <a:rPr lang="en-US" sz="7200" dirty="0" smtClean="0">
                <a:solidFill>
                  <a:schemeClr val="bg1"/>
                </a:solidFill>
                <a:latin typeface="Georgia" pitchFamily="18" charset="0"/>
              </a:rPr>
              <a:t>words of Absolution. In this way you</a:t>
            </a:r>
          </a:p>
          <a:p>
            <a:pPr>
              <a:buNone/>
            </a:pPr>
            <a:r>
              <a:rPr lang="en-US" sz="7200" dirty="0" smtClean="0">
                <a:solidFill>
                  <a:schemeClr val="bg1"/>
                </a:solidFill>
                <a:latin typeface="Georgia" pitchFamily="18" charset="0"/>
              </a:rPr>
              <a:t> receive God’s forgiveness of</a:t>
            </a:r>
            <a:r>
              <a:rPr lang="en-AU" sz="7200" dirty="0" smtClean="0">
                <a:solidFill>
                  <a:schemeClr val="bg1"/>
                </a:solidFill>
                <a:latin typeface="Georgia" pitchFamily="18" charset="0"/>
              </a:rPr>
              <a:t> </a:t>
            </a:r>
            <a:r>
              <a:rPr lang="en-US" sz="7200" dirty="0" smtClean="0">
                <a:solidFill>
                  <a:schemeClr val="bg1"/>
                </a:solidFill>
                <a:latin typeface="Georgia" pitchFamily="18" charset="0"/>
              </a:rPr>
              <a:t>your sins. The priest</a:t>
            </a:r>
          </a:p>
          <a:p>
            <a:pPr>
              <a:buNone/>
            </a:pPr>
            <a:r>
              <a:rPr lang="en-US" sz="7200" dirty="0" smtClean="0">
                <a:solidFill>
                  <a:schemeClr val="bg1"/>
                </a:solidFill>
                <a:latin typeface="Georgia" pitchFamily="18" charset="0"/>
              </a:rPr>
              <a:t>also prays for you that you will receive God’s</a:t>
            </a:r>
            <a:r>
              <a:rPr lang="en-AU" sz="7200" dirty="0" smtClean="0">
                <a:solidFill>
                  <a:schemeClr val="bg1"/>
                </a:solidFill>
                <a:latin typeface="Georgia" pitchFamily="18" charset="0"/>
              </a:rPr>
              <a:t> </a:t>
            </a:r>
            <a:r>
              <a:rPr lang="en-US" sz="7200" dirty="0" smtClean="0">
                <a:solidFill>
                  <a:schemeClr val="bg1"/>
                </a:solidFill>
                <a:latin typeface="Georgia" pitchFamily="18" charset="0"/>
              </a:rPr>
              <a:t>gifts of </a:t>
            </a:r>
          </a:p>
          <a:p>
            <a:pPr>
              <a:buNone/>
            </a:pPr>
            <a:r>
              <a:rPr lang="en-US" sz="7200" dirty="0" smtClean="0">
                <a:solidFill>
                  <a:schemeClr val="bg1"/>
                </a:solidFill>
                <a:latin typeface="Georgia" pitchFamily="18" charset="0"/>
              </a:rPr>
              <a:t>pardon and peace.</a:t>
            </a:r>
            <a:endParaRPr lang="en-AU" sz="7200" dirty="0" smtClean="0">
              <a:solidFill>
                <a:schemeClr val="bg1"/>
              </a:solidFill>
              <a:latin typeface="Georgia" pitchFamily="18" charset="0"/>
            </a:endParaRPr>
          </a:p>
        </p:txBody>
      </p:sp>
      <p:pic>
        <p:nvPicPr>
          <p:cNvPr id="24579" name="Picture 3"/>
          <p:cNvPicPr>
            <a:picLocks noChangeAspect="1" noChangeArrowheads="1"/>
          </p:cNvPicPr>
          <p:nvPr/>
        </p:nvPicPr>
        <p:blipFill>
          <a:blip r:embed="rId2" cstate="print"/>
          <a:srcRect/>
          <a:stretch>
            <a:fillRect/>
          </a:stretch>
        </p:blipFill>
        <p:spPr bwMode="auto">
          <a:xfrm>
            <a:off x="7740000" y="116632"/>
            <a:ext cx="1404000" cy="14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24075" y="404813"/>
            <a:ext cx="5761038" cy="579437"/>
          </a:xfrm>
          <a:prstGeom prst="rect">
            <a:avLst/>
          </a:prstGeom>
          <a:noFill/>
          <a:ln w="9525">
            <a:noFill/>
            <a:miter lim="800000"/>
            <a:headEnd/>
            <a:tailEnd/>
          </a:ln>
          <a:effectLst/>
        </p:spPr>
        <p:txBody>
          <a:bodyPr>
            <a:spAutoFit/>
          </a:bodyPr>
          <a:lstStyle/>
          <a:p>
            <a:r>
              <a:rPr lang="en-AU" sz="2000" dirty="0" smtClean="0">
                <a:solidFill>
                  <a:schemeClr val="bg1"/>
                </a:solidFill>
                <a:latin typeface="Baskerville Old Face" pitchFamily="18" charset="0"/>
                <a:sym typeface="Wingdings" pitchFamily="2" charset="2"/>
              </a:rPr>
              <a:t>  </a:t>
            </a:r>
            <a:r>
              <a:rPr lang="en-AU" sz="3200" b="1" dirty="0">
                <a:solidFill>
                  <a:schemeClr val="bg1"/>
                </a:solidFill>
                <a:latin typeface="Baskerville Old Face" pitchFamily="18" charset="0"/>
                <a:sym typeface="Wingdings" pitchFamily="2" charset="2"/>
              </a:rPr>
              <a:t>Absolution</a:t>
            </a:r>
            <a:r>
              <a:rPr lang="en-AU" b="1" dirty="0">
                <a:solidFill>
                  <a:schemeClr val="bg1"/>
                </a:solidFill>
                <a:latin typeface="Baskerville Old Face" pitchFamily="18" charset="0"/>
                <a:sym typeface="Wingdings" pitchFamily="2" charset="2"/>
              </a:rPr>
              <a:t> </a:t>
            </a:r>
            <a:r>
              <a:rPr lang="en-AU" dirty="0">
                <a:solidFill>
                  <a:schemeClr val="bg1"/>
                </a:solidFill>
                <a:latin typeface="Baskerville Old Face" pitchFamily="18" charset="0"/>
                <a:sym typeface="Wingdings" pitchFamily="2" charset="2"/>
              </a:rPr>
              <a:t> </a:t>
            </a:r>
            <a:r>
              <a:rPr lang="en-AU" sz="2000" dirty="0">
                <a:solidFill>
                  <a:schemeClr val="bg1"/>
                </a:solidFill>
                <a:latin typeface="Baskerville Old Face" pitchFamily="18" charset="0"/>
                <a:sym typeface="Wingdings" pitchFamily="2" charset="2"/>
              </a:rPr>
              <a:t>(RP #6d; Rec et Pen p.122-3)</a:t>
            </a:r>
          </a:p>
        </p:txBody>
      </p:sp>
      <p:sp>
        <p:nvSpPr>
          <p:cNvPr id="54276" name="Text Box 4"/>
          <p:cNvSpPr txBox="1">
            <a:spLocks noChangeArrowheads="1"/>
          </p:cNvSpPr>
          <p:nvPr/>
        </p:nvSpPr>
        <p:spPr bwMode="auto">
          <a:xfrm>
            <a:off x="323850" y="1125538"/>
            <a:ext cx="8820150" cy="5724644"/>
          </a:xfrm>
          <a:prstGeom prst="rect">
            <a:avLst/>
          </a:prstGeom>
          <a:noFill/>
          <a:ln w="9525">
            <a:noFill/>
            <a:miter lim="800000"/>
            <a:headEnd/>
            <a:tailEnd/>
          </a:ln>
          <a:effectLst/>
        </p:spPr>
        <p:txBody>
          <a:bodyPr>
            <a:spAutoFit/>
          </a:bodyPr>
          <a:lstStyle/>
          <a:p>
            <a:endParaRPr lang="en-AU" dirty="0"/>
          </a:p>
          <a:p>
            <a:pPr algn="ctr"/>
            <a:r>
              <a:rPr lang="en-AU" sz="2800" b="1" i="1" dirty="0" smtClean="0">
                <a:solidFill>
                  <a:schemeClr val="bg1"/>
                </a:solidFill>
                <a:latin typeface="Baskerville Old Face" pitchFamily="18" charset="0"/>
              </a:rPr>
              <a:t>God</a:t>
            </a:r>
            <a:r>
              <a:rPr lang="en-AU" sz="2800" b="1" i="1" dirty="0">
                <a:solidFill>
                  <a:schemeClr val="bg1"/>
                </a:solidFill>
                <a:latin typeface="Baskerville Old Face" pitchFamily="18" charset="0"/>
              </a:rPr>
              <a:t>, the Father of mercies,</a:t>
            </a:r>
          </a:p>
          <a:p>
            <a:pPr algn="ctr"/>
            <a:r>
              <a:rPr lang="en-AU" sz="2800" b="1" i="1" dirty="0">
                <a:solidFill>
                  <a:schemeClr val="bg1"/>
                </a:solidFill>
                <a:latin typeface="Baskerville Old Face" pitchFamily="18" charset="0"/>
              </a:rPr>
              <a:t>through the death and resurrection of his Son</a:t>
            </a:r>
          </a:p>
          <a:p>
            <a:pPr algn="ctr"/>
            <a:r>
              <a:rPr lang="en-AU" sz="2800" b="1" i="1" dirty="0">
                <a:solidFill>
                  <a:schemeClr val="bg1"/>
                </a:solidFill>
                <a:latin typeface="Baskerville Old Face" pitchFamily="18" charset="0"/>
              </a:rPr>
              <a:t>has reconciled the world to himself</a:t>
            </a:r>
          </a:p>
          <a:p>
            <a:pPr algn="ctr"/>
            <a:r>
              <a:rPr lang="en-AU" sz="2800" b="1" i="1" dirty="0">
                <a:solidFill>
                  <a:schemeClr val="bg1"/>
                </a:solidFill>
                <a:latin typeface="Baskerville Old Face" pitchFamily="18" charset="0"/>
              </a:rPr>
              <a:t>and sent the Holy Spirit among us</a:t>
            </a:r>
          </a:p>
          <a:p>
            <a:pPr algn="ctr"/>
            <a:r>
              <a:rPr lang="en-AU" sz="2800" b="1" i="1" dirty="0">
                <a:solidFill>
                  <a:schemeClr val="bg1"/>
                </a:solidFill>
                <a:latin typeface="Baskerville Old Face" pitchFamily="18" charset="0"/>
              </a:rPr>
              <a:t>for the forgiveness of sins;</a:t>
            </a:r>
          </a:p>
          <a:p>
            <a:pPr algn="ctr"/>
            <a:r>
              <a:rPr lang="en-AU" sz="2800" b="1" i="1" dirty="0">
                <a:solidFill>
                  <a:schemeClr val="bg1"/>
                </a:solidFill>
                <a:latin typeface="Baskerville Old Face" pitchFamily="18" charset="0"/>
              </a:rPr>
              <a:t>Through the ministry of the Church</a:t>
            </a:r>
          </a:p>
          <a:p>
            <a:pPr algn="ctr"/>
            <a:r>
              <a:rPr lang="en-AU" sz="2800" b="1" i="1" dirty="0">
                <a:solidFill>
                  <a:schemeClr val="bg1"/>
                </a:solidFill>
                <a:latin typeface="Baskerville Old Face" pitchFamily="18" charset="0"/>
              </a:rPr>
              <a:t>may God give you pardon and peace, </a:t>
            </a:r>
          </a:p>
          <a:p>
            <a:pPr algn="ctr"/>
            <a:r>
              <a:rPr lang="en-AU" sz="2800" b="1" i="1" dirty="0">
                <a:solidFill>
                  <a:schemeClr val="bg1"/>
                </a:solidFill>
                <a:latin typeface="Baskerville Old Face" pitchFamily="18" charset="0"/>
              </a:rPr>
              <a:t>and I absolve you from your sins</a:t>
            </a:r>
          </a:p>
          <a:p>
            <a:pPr algn="ctr"/>
            <a:r>
              <a:rPr lang="en-AU" sz="2800" b="1" i="1" dirty="0">
                <a:solidFill>
                  <a:schemeClr val="bg1"/>
                </a:solidFill>
                <a:latin typeface="Baskerville Old Face" pitchFamily="18" charset="0"/>
              </a:rPr>
              <a:t>in the name of the Father, and of the Son, </a:t>
            </a:r>
            <a:endParaRPr lang="en-AU" sz="2800" b="1" i="1" dirty="0">
              <a:solidFill>
                <a:schemeClr val="bg1"/>
              </a:solidFill>
              <a:latin typeface="Baskerville Old Face" pitchFamily="18" charset="0"/>
              <a:sym typeface="Monotype Sorts" charset="2"/>
            </a:endParaRPr>
          </a:p>
          <a:p>
            <a:pPr algn="ctr"/>
            <a:r>
              <a:rPr lang="en-AU" sz="2800" b="1" i="1" dirty="0">
                <a:solidFill>
                  <a:schemeClr val="bg1"/>
                </a:solidFill>
                <a:latin typeface="Baskerville Old Face" pitchFamily="18" charset="0"/>
                <a:sym typeface="Monotype Sorts" charset="2"/>
              </a:rPr>
              <a:t>and of the Holy Spirit.</a:t>
            </a:r>
          </a:p>
          <a:p>
            <a:pPr algn="ctr"/>
            <a:r>
              <a:rPr lang="en-AU" sz="2800" b="1" i="1" dirty="0">
                <a:solidFill>
                  <a:schemeClr val="bg1"/>
                </a:solidFill>
                <a:latin typeface="Baskerville Old Face" pitchFamily="18" charset="0"/>
                <a:sym typeface="Monotype Sorts" charset="2"/>
              </a:rPr>
              <a:t>Amen</a:t>
            </a:r>
          </a:p>
          <a:p>
            <a:endParaRPr lang="en-AU" sz="2000" b="1" i="1" dirty="0">
              <a:solidFill>
                <a:schemeClr val="bg1"/>
              </a:solidFill>
              <a:latin typeface="Baskerville Old Face" pitchFamily="18" charset="0"/>
              <a:sym typeface="Monotype Sorts" charset="2"/>
            </a:endParaRPr>
          </a:p>
          <a:p>
            <a:endParaRPr lang="en-AU" sz="20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08100" y="260350"/>
            <a:ext cx="6464300" cy="884238"/>
          </a:xfrm>
          <a:prstGeom prst="rect">
            <a:avLst/>
          </a:prstGeom>
          <a:noFill/>
          <a:ln w="9525">
            <a:noFill/>
            <a:miter lim="800000"/>
            <a:headEnd/>
            <a:tailEnd/>
          </a:ln>
          <a:effectLst/>
        </p:spPr>
        <p:txBody>
          <a:bodyPr wrap="none">
            <a:spAutoFit/>
          </a:bodyPr>
          <a:lstStyle/>
          <a:p>
            <a:pPr algn="ctr"/>
            <a:r>
              <a:rPr lang="en-AU" sz="3200" b="1" dirty="0">
                <a:solidFill>
                  <a:schemeClr val="bg1"/>
                </a:solidFill>
                <a:latin typeface="Baskerville Old Face" pitchFamily="18" charset="0"/>
              </a:rPr>
              <a:t>EFFECTS OF RECONCILIATION</a:t>
            </a:r>
            <a:endParaRPr lang="en-AU" dirty="0">
              <a:solidFill>
                <a:schemeClr val="bg1"/>
              </a:solidFill>
              <a:latin typeface="Baskerville Old Face" pitchFamily="18" charset="0"/>
            </a:endParaRPr>
          </a:p>
          <a:p>
            <a:pPr algn="ctr"/>
            <a:r>
              <a:rPr lang="en-AU" sz="2000" dirty="0">
                <a:solidFill>
                  <a:schemeClr val="bg1"/>
                </a:solidFill>
              </a:rPr>
              <a:t>(CCC 1496)</a:t>
            </a:r>
          </a:p>
        </p:txBody>
      </p:sp>
      <p:sp>
        <p:nvSpPr>
          <p:cNvPr id="27651" name="Text Box 3"/>
          <p:cNvSpPr txBox="1">
            <a:spLocks noChangeArrowheads="1"/>
          </p:cNvSpPr>
          <p:nvPr/>
        </p:nvSpPr>
        <p:spPr bwMode="auto">
          <a:xfrm>
            <a:off x="1219200" y="1295400"/>
            <a:ext cx="4288353" cy="400110"/>
          </a:xfrm>
          <a:prstGeom prst="rect">
            <a:avLst/>
          </a:prstGeom>
          <a:noFill/>
          <a:ln w="9525">
            <a:noFill/>
            <a:miter lim="800000"/>
            <a:headEnd/>
            <a:tailEnd/>
          </a:ln>
          <a:effectLst/>
        </p:spPr>
        <p:txBody>
          <a:bodyPr wrap="none">
            <a:spAutoFit/>
          </a:bodyPr>
          <a:lstStyle/>
          <a:p>
            <a:r>
              <a:rPr lang="en-AU" sz="2000" b="1" dirty="0">
                <a:solidFill>
                  <a:schemeClr val="bg1"/>
                </a:solidFill>
                <a:latin typeface="Baskerville Old Face" pitchFamily="18" charset="0"/>
                <a:sym typeface="Monotype Sorts" charset="2"/>
              </a:rPr>
              <a:t></a:t>
            </a:r>
            <a:r>
              <a:rPr lang="en-AU" b="1" dirty="0">
                <a:solidFill>
                  <a:schemeClr val="bg1"/>
                </a:solidFill>
                <a:latin typeface="Baskerville Old Face" pitchFamily="18" charset="0"/>
                <a:sym typeface="Monotype Sorts" charset="2"/>
              </a:rPr>
              <a:t>  Restoration of our relationship with God.</a:t>
            </a:r>
            <a:endParaRPr lang="en-AU" b="1" dirty="0">
              <a:solidFill>
                <a:schemeClr val="bg1"/>
              </a:solidFill>
              <a:latin typeface="Baskerville Old Face" pitchFamily="18" charset="0"/>
            </a:endParaRPr>
          </a:p>
        </p:txBody>
      </p:sp>
      <p:sp>
        <p:nvSpPr>
          <p:cNvPr id="27653" name="Text Box 5"/>
          <p:cNvSpPr txBox="1">
            <a:spLocks noChangeArrowheads="1"/>
          </p:cNvSpPr>
          <p:nvPr/>
        </p:nvSpPr>
        <p:spPr bwMode="auto">
          <a:xfrm>
            <a:off x="1219200" y="1828800"/>
            <a:ext cx="4995278" cy="400110"/>
          </a:xfrm>
          <a:prstGeom prst="rect">
            <a:avLst/>
          </a:prstGeom>
          <a:noFill/>
          <a:ln w="9525">
            <a:noFill/>
            <a:miter lim="800000"/>
            <a:headEnd/>
            <a:tailEnd/>
          </a:ln>
          <a:effectLst/>
        </p:spPr>
        <p:txBody>
          <a:bodyPr wrap="none">
            <a:spAutoFit/>
          </a:bodyPr>
          <a:lstStyle/>
          <a:p>
            <a:r>
              <a:rPr lang="en-AU" sz="2000" dirty="0">
                <a:solidFill>
                  <a:schemeClr val="bg1"/>
                </a:solidFill>
                <a:sym typeface="Monotype Sorts" charset="2"/>
              </a:rPr>
              <a:t>   </a:t>
            </a:r>
            <a:r>
              <a:rPr lang="en-AU" b="1" dirty="0">
                <a:solidFill>
                  <a:schemeClr val="bg1"/>
                </a:solidFill>
                <a:latin typeface="Baskerville Old Face" pitchFamily="18" charset="0"/>
                <a:sym typeface="Monotype Sorts" charset="2"/>
              </a:rPr>
              <a:t>Restoration of our relationship with each other.</a:t>
            </a:r>
            <a:r>
              <a:rPr lang="en-AU" sz="2000" b="1" dirty="0">
                <a:solidFill>
                  <a:schemeClr val="bg1"/>
                </a:solidFill>
                <a:latin typeface="Baskerville Old Face" pitchFamily="18" charset="0"/>
                <a:sym typeface="Monotype Sorts" charset="2"/>
              </a:rPr>
              <a:t> </a:t>
            </a:r>
          </a:p>
        </p:txBody>
      </p:sp>
      <p:sp>
        <p:nvSpPr>
          <p:cNvPr id="27654" name="Text Box 6"/>
          <p:cNvSpPr txBox="1">
            <a:spLocks noChangeArrowheads="1"/>
          </p:cNvSpPr>
          <p:nvPr/>
        </p:nvSpPr>
        <p:spPr bwMode="auto">
          <a:xfrm>
            <a:off x="1231900" y="2376488"/>
            <a:ext cx="4647426" cy="400110"/>
          </a:xfrm>
          <a:prstGeom prst="rect">
            <a:avLst/>
          </a:prstGeom>
          <a:noFill/>
          <a:ln w="9525">
            <a:noFill/>
            <a:miter lim="800000"/>
            <a:headEnd/>
            <a:tailEnd/>
          </a:ln>
          <a:effectLst/>
        </p:spPr>
        <p:txBody>
          <a:bodyPr wrap="none">
            <a:spAutoFit/>
          </a:bodyPr>
          <a:lstStyle/>
          <a:p>
            <a:r>
              <a:rPr lang="en-AU" sz="2000" b="1" dirty="0">
                <a:solidFill>
                  <a:schemeClr val="bg1"/>
                </a:solidFill>
                <a:latin typeface="Baskerville Old Face" pitchFamily="18" charset="0"/>
                <a:sym typeface="Monotype Sorts" charset="2"/>
              </a:rPr>
              <a:t>  </a:t>
            </a:r>
            <a:r>
              <a:rPr lang="en-AU" b="1" dirty="0">
                <a:solidFill>
                  <a:schemeClr val="bg1"/>
                </a:solidFill>
                <a:latin typeface="Baskerville Old Face" pitchFamily="18" charset="0"/>
                <a:sym typeface="Monotype Sorts" charset="2"/>
              </a:rPr>
              <a:t>Strength and confidence to continue in faith. </a:t>
            </a:r>
            <a:endParaRPr lang="en-AU" sz="2000" b="1" dirty="0">
              <a:solidFill>
                <a:schemeClr val="bg1"/>
              </a:solidFill>
              <a:latin typeface="Baskerville Old Face" pitchFamily="18" charset="0"/>
              <a:sym typeface="Monotype Sorts" charset="2"/>
            </a:endParaRPr>
          </a:p>
        </p:txBody>
      </p:sp>
      <p:sp>
        <p:nvSpPr>
          <p:cNvPr id="27655" name="Text Box 7"/>
          <p:cNvSpPr txBox="1">
            <a:spLocks noChangeArrowheads="1"/>
          </p:cNvSpPr>
          <p:nvPr/>
        </p:nvSpPr>
        <p:spPr bwMode="auto">
          <a:xfrm>
            <a:off x="1219200" y="3016250"/>
            <a:ext cx="4584909" cy="677108"/>
          </a:xfrm>
          <a:prstGeom prst="rect">
            <a:avLst/>
          </a:prstGeom>
          <a:noFill/>
          <a:ln w="9525">
            <a:noFill/>
            <a:miter lim="800000"/>
            <a:headEnd/>
            <a:tailEnd/>
          </a:ln>
          <a:effectLst/>
        </p:spPr>
        <p:txBody>
          <a:bodyPr wrap="none">
            <a:spAutoFit/>
          </a:bodyPr>
          <a:lstStyle/>
          <a:p>
            <a:r>
              <a:rPr lang="en-AU" sz="2000" b="1" dirty="0">
                <a:solidFill>
                  <a:schemeClr val="bg1"/>
                </a:solidFill>
                <a:latin typeface="Baskerville Old Face" pitchFamily="18" charset="0"/>
                <a:sym typeface="Monotype Sorts" charset="2"/>
              </a:rPr>
              <a:t>  </a:t>
            </a:r>
            <a:r>
              <a:rPr lang="en-AU" b="1" dirty="0">
                <a:solidFill>
                  <a:schemeClr val="bg1"/>
                </a:solidFill>
                <a:latin typeface="Baskerville Old Face" pitchFamily="18" charset="0"/>
                <a:sym typeface="Monotype Sorts" charset="2"/>
              </a:rPr>
              <a:t>Ability to continually look at change in one’s</a:t>
            </a:r>
          </a:p>
          <a:p>
            <a:r>
              <a:rPr lang="en-AU" b="1" dirty="0">
                <a:solidFill>
                  <a:schemeClr val="bg1"/>
                </a:solidFill>
                <a:latin typeface="Baskerville Old Face" pitchFamily="18" charset="0"/>
                <a:sym typeface="Monotype Sorts" charset="2"/>
              </a:rPr>
              <a:t>    life (reflection and action). </a:t>
            </a:r>
            <a:endParaRPr lang="en-AU" sz="2000" b="1" dirty="0">
              <a:solidFill>
                <a:schemeClr val="bg1"/>
              </a:solidFill>
              <a:latin typeface="Baskerville Old Face" pitchFamily="18" charset="0"/>
              <a:sym typeface="Monotype Sorts" charset="2"/>
            </a:endParaRPr>
          </a:p>
        </p:txBody>
      </p:sp>
      <p:sp>
        <p:nvSpPr>
          <p:cNvPr id="27656" name="Text Box 8"/>
          <p:cNvSpPr txBox="1">
            <a:spLocks noChangeArrowheads="1"/>
          </p:cNvSpPr>
          <p:nvPr/>
        </p:nvSpPr>
        <p:spPr bwMode="auto">
          <a:xfrm>
            <a:off x="1219200" y="4006850"/>
            <a:ext cx="5123518" cy="677108"/>
          </a:xfrm>
          <a:prstGeom prst="rect">
            <a:avLst/>
          </a:prstGeom>
          <a:noFill/>
          <a:ln w="9525">
            <a:noFill/>
            <a:miter lim="800000"/>
            <a:headEnd/>
            <a:tailEnd/>
          </a:ln>
          <a:effectLst/>
        </p:spPr>
        <p:txBody>
          <a:bodyPr wrap="none">
            <a:spAutoFit/>
          </a:bodyPr>
          <a:lstStyle/>
          <a:p>
            <a:r>
              <a:rPr lang="en-AU" sz="2000" b="1" dirty="0">
                <a:solidFill>
                  <a:schemeClr val="bg1"/>
                </a:solidFill>
                <a:sym typeface="Monotype Sorts" charset="2"/>
              </a:rPr>
              <a:t>  </a:t>
            </a:r>
            <a:r>
              <a:rPr lang="en-AU" b="1" dirty="0">
                <a:solidFill>
                  <a:schemeClr val="bg1"/>
                </a:solidFill>
                <a:sym typeface="Monotype Sorts" charset="2"/>
              </a:rPr>
              <a:t>A sense of peacefulness and understanding</a:t>
            </a:r>
          </a:p>
          <a:p>
            <a:r>
              <a:rPr lang="en-AU" b="1" dirty="0">
                <a:solidFill>
                  <a:schemeClr val="bg1"/>
                </a:solidFill>
                <a:sym typeface="Monotype Sorts" charset="2"/>
              </a:rPr>
              <a:t>    (acceptance).</a:t>
            </a:r>
            <a:endParaRPr lang="en-AU" sz="2000" b="1" dirty="0">
              <a:solidFill>
                <a:schemeClr val="bg1"/>
              </a:solidFill>
              <a:sym typeface="Monotype Sorts" charset="2"/>
            </a:endParaRPr>
          </a:p>
        </p:txBody>
      </p:sp>
      <p:sp>
        <p:nvSpPr>
          <p:cNvPr id="27657" name="Text Box 9"/>
          <p:cNvSpPr txBox="1">
            <a:spLocks noChangeArrowheads="1"/>
          </p:cNvSpPr>
          <p:nvPr/>
        </p:nvSpPr>
        <p:spPr bwMode="auto">
          <a:xfrm>
            <a:off x="1219200" y="4967288"/>
            <a:ext cx="2767104" cy="400110"/>
          </a:xfrm>
          <a:prstGeom prst="rect">
            <a:avLst/>
          </a:prstGeom>
          <a:noFill/>
          <a:ln w="9525">
            <a:noFill/>
            <a:miter lim="800000"/>
            <a:headEnd/>
            <a:tailEnd/>
          </a:ln>
          <a:effectLst/>
        </p:spPr>
        <p:txBody>
          <a:bodyPr wrap="none">
            <a:spAutoFit/>
          </a:bodyPr>
          <a:lstStyle/>
          <a:p>
            <a:r>
              <a:rPr lang="en-AU" sz="2000" dirty="0">
                <a:solidFill>
                  <a:schemeClr val="bg1"/>
                </a:solidFill>
                <a:sym typeface="Monotype Sorts" charset="2"/>
              </a:rPr>
              <a:t>  </a:t>
            </a:r>
            <a:r>
              <a:rPr lang="en-AU" b="1" dirty="0">
                <a:solidFill>
                  <a:schemeClr val="bg1"/>
                </a:solidFill>
                <a:latin typeface="Baskerville Old Face" pitchFamily="18" charset="0"/>
                <a:sym typeface="Monotype Sorts" charset="2"/>
              </a:rPr>
              <a:t>Freedom to begin again.</a:t>
            </a:r>
            <a:endParaRPr lang="en-AU" sz="2000" b="1" dirty="0">
              <a:solidFill>
                <a:schemeClr val="bg1"/>
              </a:solidFill>
              <a:latin typeface="Baskerville Old Face" pitchFamily="18" charset="0"/>
              <a:sym typeface="Monotype Sorts" charset="2"/>
            </a:endParaRPr>
          </a:p>
        </p:txBody>
      </p:sp>
      <p:pic>
        <p:nvPicPr>
          <p:cNvPr id="10" name="Picture 9" descr="Reconciliation%201"/>
          <p:cNvPicPr>
            <a:picLocks noChangeAspect="1" noChangeArrowheads="1"/>
          </p:cNvPicPr>
          <p:nvPr/>
        </p:nvPicPr>
        <p:blipFill>
          <a:blip r:embed="rId2" cstate="print"/>
          <a:srcRect/>
          <a:stretch>
            <a:fillRect/>
          </a:stretch>
        </p:blipFill>
        <p:spPr bwMode="auto">
          <a:xfrm>
            <a:off x="6107253" y="1542708"/>
            <a:ext cx="2712827" cy="24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solidFill>
                  <a:srgbClr val="800000"/>
                </a:solidFill>
                <a:latin typeface="Baskerville Old Face" pitchFamily="18" charset="0"/>
              </a:rPr>
              <a:t>Information</a:t>
            </a:r>
            <a:endParaRPr lang="en-AU" sz="6000" dirty="0">
              <a:solidFill>
                <a:srgbClr val="800000"/>
              </a:solidFill>
              <a:latin typeface="Baskerville Old Face" pitchFamily="18" charset="0"/>
            </a:endParaRPr>
          </a:p>
        </p:txBody>
      </p:sp>
      <p:sp>
        <p:nvSpPr>
          <p:cNvPr id="3" name="Content Placeholder 2"/>
          <p:cNvSpPr>
            <a:spLocks noGrp="1"/>
          </p:cNvSpPr>
          <p:nvPr>
            <p:ph idx="1"/>
          </p:nvPr>
        </p:nvSpPr>
        <p:spPr>
          <a:xfrm>
            <a:off x="457200" y="1340768"/>
            <a:ext cx="8229600" cy="4968592"/>
          </a:xfrm>
        </p:spPr>
        <p:txBody>
          <a:bodyPr>
            <a:normAutofit/>
          </a:bodyPr>
          <a:lstStyle/>
          <a:p>
            <a:pPr algn="ctr">
              <a:buNone/>
            </a:pP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Retreat </a:t>
            </a: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afternoon: </a:t>
            </a:r>
          </a:p>
          <a:p>
            <a:pPr algn="ctr">
              <a:buNone/>
            </a:pP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1</a:t>
            </a:r>
            <a:r>
              <a:rPr lang="en-AU" sz="3600" b="1" baseline="30000"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st</a:t>
            </a: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  September 1.00pm - 4.00pm</a:t>
            </a:r>
          </a:p>
          <a:p>
            <a:pPr algn="ctr">
              <a:buNone/>
            </a:pPr>
            <a:endPar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endParaRPr>
          </a:p>
          <a:p>
            <a:pPr algn="ctr">
              <a:buNone/>
            </a:pP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Celebration of the Sacrament:</a:t>
            </a:r>
          </a:p>
          <a:p>
            <a:pPr algn="ctr">
              <a:buNone/>
            </a:pP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5</a:t>
            </a:r>
            <a:r>
              <a:rPr lang="en-AU" sz="3600" b="1" baseline="30000"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th</a:t>
            </a: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 of September</a:t>
            </a:r>
          </a:p>
          <a:p>
            <a:pPr algn="ctr">
              <a:buNone/>
            </a:pPr>
            <a:r>
              <a:rPr lang="en-AU" sz="41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	</a:t>
            </a:r>
          </a:p>
          <a:p>
            <a:pPr>
              <a:buNone/>
            </a:pPr>
            <a:endParaRPr lang="en-AU"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4" name="Content Placeholder 3" descr="ReturnOfTheProdigalSon2495x640.jpg"/>
          <p:cNvPicPr>
            <a:picLocks noChangeAspect="1"/>
          </p:cNvPicPr>
          <p:nvPr/>
        </p:nvPicPr>
        <p:blipFill>
          <a:blip r:embed="rId2" cstate="print"/>
          <a:stretch>
            <a:fillRect/>
          </a:stretch>
        </p:blipFill>
        <p:spPr>
          <a:xfrm>
            <a:off x="3995936" y="4653136"/>
            <a:ext cx="1508760" cy="19507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2739154"/>
          </a:xfrm>
        </p:spPr>
        <p:txBody>
          <a:bodyPr>
            <a:normAutofit/>
          </a:bodyPr>
          <a:lstStyle/>
          <a:p>
            <a:pPr marL="742950" indent="-742950">
              <a:lnSpc>
                <a:spcPct val="80000"/>
              </a:lnSpc>
            </a:pPr>
            <a:r>
              <a:rPr lang="en-AU" sz="3100" dirty="0" smtClean="0"/>
              <a:t>	</a:t>
            </a:r>
            <a:r>
              <a:rPr lang="en-AU" sz="4000" dirty="0" smtClean="0">
                <a:solidFill>
                  <a:srgbClr val="800000"/>
                </a:solidFill>
                <a:latin typeface="Baskerville Old Face" pitchFamily="18" charset="0"/>
              </a:rPr>
              <a:t>I forgive myself and others. I learn from my mistakes.</a:t>
            </a:r>
            <a:br>
              <a:rPr lang="en-AU" sz="4000" dirty="0" smtClean="0">
                <a:solidFill>
                  <a:srgbClr val="800000"/>
                </a:solidFill>
                <a:latin typeface="Baskerville Old Face" pitchFamily="18" charset="0"/>
              </a:rPr>
            </a:br>
            <a:r>
              <a:rPr lang="en-AU" sz="4000" dirty="0" smtClean="0">
                <a:solidFill>
                  <a:srgbClr val="800000"/>
                </a:solidFill>
                <a:latin typeface="Baskerville Old Face" pitchFamily="18" charset="0"/>
              </a:rPr>
              <a:t>With God’s help I have the power to keep changing for the better.</a:t>
            </a:r>
            <a:r>
              <a:rPr lang="en-AU" sz="4800" dirty="0" smtClean="0">
                <a:solidFill>
                  <a:srgbClr val="800000"/>
                </a:solidFill>
                <a:latin typeface="Baskerville Old Face" pitchFamily="18" charset="0"/>
              </a:rPr>
              <a:t/>
            </a:r>
            <a:br>
              <a:rPr lang="en-AU" sz="4800" dirty="0" smtClean="0">
                <a:solidFill>
                  <a:srgbClr val="800000"/>
                </a:solidFill>
                <a:latin typeface="Baskerville Old Face" pitchFamily="18" charset="0"/>
              </a:rPr>
            </a:br>
            <a:endParaRPr lang="en-AU" dirty="0">
              <a:solidFill>
                <a:srgbClr val="800000"/>
              </a:solidFill>
              <a:latin typeface="Baskerville Old Face" pitchFamily="18" charset="0"/>
            </a:endParaRPr>
          </a:p>
        </p:txBody>
      </p:sp>
      <p:sp>
        <p:nvSpPr>
          <p:cNvPr id="3" name="Content Placeholder 2"/>
          <p:cNvSpPr>
            <a:spLocks noGrp="1"/>
          </p:cNvSpPr>
          <p:nvPr>
            <p:ph idx="1"/>
          </p:nvPr>
        </p:nvSpPr>
        <p:spPr>
          <a:xfrm>
            <a:off x="0" y="3786190"/>
            <a:ext cx="9144000" cy="3071810"/>
          </a:xfrm>
        </p:spPr>
        <p:txBody>
          <a:bodyPr>
            <a:normAutofit fontScale="92500" lnSpcReduction="10000"/>
          </a:bodyPr>
          <a:lstStyle/>
          <a:p>
            <a:pPr marL="742950" indent="-742950">
              <a:lnSpc>
                <a:spcPct val="80000"/>
              </a:lnSpc>
              <a:spcBef>
                <a:spcPct val="0"/>
              </a:spcBef>
              <a:buNone/>
            </a:pPr>
            <a:r>
              <a:rPr lang="en-AU"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p>
          <a:p>
            <a:pPr marL="742950" indent="-742950">
              <a:lnSpc>
                <a:spcPct val="80000"/>
              </a:lnSpc>
              <a:spcBef>
                <a:spcPct val="0"/>
              </a:spcBef>
              <a:buNone/>
            </a:pPr>
            <a:endParaRPr lang="en-AU"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742950" indent="-742950">
              <a:lnSpc>
                <a:spcPct val="80000"/>
              </a:lnSpc>
              <a:spcBef>
                <a:spcPct val="0"/>
              </a:spcBef>
              <a:buNone/>
            </a:pPr>
            <a:r>
              <a:rPr lang="en-AU"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Prayer of Sorrow</a:t>
            </a:r>
          </a:p>
          <a:p>
            <a:pPr marL="742950" indent="-742950">
              <a:lnSpc>
                <a:spcPct val="80000"/>
              </a:lnSpc>
              <a:spcBef>
                <a:spcPct val="0"/>
              </a:spcBef>
              <a:buNone/>
            </a:pPr>
            <a:endParaRPr lang="en-US"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endParaRPr>
          </a:p>
          <a:p>
            <a:pPr marL="742950" indent="-742950">
              <a:lnSpc>
                <a:spcPct val="80000"/>
              </a:lnSpc>
              <a:spcBef>
                <a:spcPct val="0"/>
              </a:spcBef>
              <a:buNone/>
            </a:pPr>
            <a:endParaRPr lang="en-US"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endParaRPr>
          </a:p>
          <a:p>
            <a:pPr marL="742950" indent="-742950">
              <a:lnSpc>
                <a:spcPct val="80000"/>
              </a:lnSpc>
              <a:spcBef>
                <a:spcPct val="0"/>
              </a:spcBef>
              <a:buNone/>
            </a:pPr>
            <a:r>
              <a:rPr lang="en-US"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rPr>
              <a:t>	O my God, I am very sorry that I have sinned against you, because you are so good, and with the help of your grace, I will not sin again.</a:t>
            </a:r>
            <a:endParaRPr lang="en-AU" sz="3600" b="1" dirty="0" smtClean="0">
              <a:ln w="6350">
                <a:noFill/>
              </a:ln>
              <a:solidFill>
                <a:srgbClr val="800000"/>
              </a:solidFill>
              <a:effectLst>
                <a:outerShdw blurRad="114300" dist="101600" dir="2700000" algn="tl" rotWithShape="0">
                  <a:srgbClr val="000000">
                    <a:alpha val="40000"/>
                  </a:srgbClr>
                </a:outerShdw>
              </a:effectLst>
              <a:latin typeface="Baskerville Old Face" pitchFamily="18" charset="0"/>
              <a:ea typeface="+mj-ea"/>
              <a:cs typeface="+mj-cs"/>
            </a:endParaRPr>
          </a:p>
          <a:p>
            <a:pPr marL="742950" indent="-742950">
              <a:lnSpc>
                <a:spcPct val="80000"/>
              </a:lnSpc>
              <a:spcBef>
                <a:spcPct val="0"/>
              </a:spcBef>
              <a:buNone/>
            </a:pPr>
            <a:endParaRPr lang="en-AU"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11266" name="Picture 2" descr="http://www.fathersonspiritmessages.com/view/uploads/PrayerHeadHand.jpg"/>
          <p:cNvPicPr>
            <a:picLocks noChangeAspect="1" noChangeArrowheads="1"/>
          </p:cNvPicPr>
          <p:nvPr/>
        </p:nvPicPr>
        <p:blipFill>
          <a:blip r:embed="rId2" cstate="print"/>
          <a:srcRect/>
          <a:stretch>
            <a:fillRect/>
          </a:stretch>
        </p:blipFill>
        <p:spPr bwMode="auto">
          <a:xfrm>
            <a:off x="5148064" y="2564904"/>
            <a:ext cx="2114550" cy="27717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Content Placeholder 4" descr="Prodigal Son.bmp"/>
          <p:cNvPicPr>
            <a:picLocks noGrp="1" noChangeAspect="1"/>
          </p:cNvPicPr>
          <p:nvPr>
            <p:ph idx="1"/>
          </p:nvPr>
        </p:nvPicPr>
        <p:blipFill>
          <a:blip r:embed="rId2" cstate="print"/>
          <a:stretch>
            <a:fillRect/>
          </a:stretch>
        </p:blipFill>
        <p:spPr>
          <a:xfrm>
            <a:off x="2148723" y="1691213"/>
            <a:ext cx="4846554" cy="4526498"/>
          </a:xfrm>
        </p:spPr>
      </p:pic>
      <p:pic>
        <p:nvPicPr>
          <p:cNvPr id="1026" name="Picture 2" descr="http://www.symeon-anthony.info/baptism/Prodigal_Son.jpg"/>
          <p:cNvPicPr>
            <a:picLocks noChangeAspect="1" noChangeArrowheads="1"/>
          </p:cNvPicPr>
          <p:nvPr/>
        </p:nvPicPr>
        <p:blipFill>
          <a:blip r:embed="rId3" cstate="print"/>
          <a:srcRect/>
          <a:stretch>
            <a:fillRect/>
          </a:stretch>
        </p:blipFill>
        <p:spPr bwMode="auto">
          <a:xfrm>
            <a:off x="285720" y="785794"/>
            <a:ext cx="2724150" cy="3657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8434" name="Picture 2" descr="http://www.mbherald.com/44/04/painting-1.jpg"/>
          <p:cNvPicPr>
            <a:picLocks noChangeAspect="1" noChangeArrowheads="1"/>
          </p:cNvPicPr>
          <p:nvPr/>
        </p:nvPicPr>
        <p:blipFill>
          <a:blip r:embed="rId2" cstate="print"/>
          <a:srcRect/>
          <a:stretch>
            <a:fillRect/>
          </a:stretch>
        </p:blipFill>
        <p:spPr bwMode="auto">
          <a:xfrm>
            <a:off x="63500" y="-136525"/>
            <a:ext cx="3619500" cy="3533775"/>
          </a:xfrm>
          <a:prstGeom prst="rect">
            <a:avLst/>
          </a:prstGeom>
          <a:noFill/>
        </p:spPr>
      </p:pic>
      <p:pic>
        <p:nvPicPr>
          <p:cNvPr id="18436" name="Picture 4" descr="http://bp1.blogger.com/_NcvyLOnshR0/SD8I7D3YVRI/AAAAAAAABxo/9u8rTbKWhXs/s400/elegant+WA+family+love.png"/>
          <p:cNvPicPr>
            <a:picLocks noChangeAspect="1" noChangeArrowheads="1"/>
          </p:cNvPicPr>
          <p:nvPr/>
        </p:nvPicPr>
        <p:blipFill>
          <a:blip r:embed="rId3" cstate="print"/>
          <a:srcRect/>
          <a:stretch>
            <a:fillRect/>
          </a:stretch>
        </p:blipFill>
        <p:spPr bwMode="auto">
          <a:xfrm>
            <a:off x="5334000" y="0"/>
            <a:ext cx="3810000" cy="3676650"/>
          </a:xfrm>
          <a:prstGeom prst="rect">
            <a:avLst/>
          </a:prstGeom>
          <a:noFill/>
        </p:spPr>
      </p:pic>
      <p:pic>
        <p:nvPicPr>
          <p:cNvPr id="18438" name="Picture 6" descr="http://img244.imageshack.us/img244/5338/forgiveness4c3ca1foa9.jpg"/>
          <p:cNvPicPr>
            <a:picLocks noChangeAspect="1" noChangeArrowheads="1"/>
          </p:cNvPicPr>
          <p:nvPr/>
        </p:nvPicPr>
        <p:blipFill>
          <a:blip r:embed="rId4" cstate="print"/>
          <a:srcRect/>
          <a:stretch>
            <a:fillRect/>
          </a:stretch>
        </p:blipFill>
        <p:spPr bwMode="auto">
          <a:xfrm>
            <a:off x="5357818" y="4286256"/>
            <a:ext cx="3630029" cy="2268000"/>
          </a:xfrm>
          <a:prstGeom prst="rect">
            <a:avLst/>
          </a:prstGeom>
          <a:noFill/>
        </p:spPr>
      </p:pic>
      <p:sp>
        <p:nvSpPr>
          <p:cNvPr id="7" name="Content Placeholder 6"/>
          <p:cNvSpPr>
            <a:spLocks noGrp="1"/>
          </p:cNvSpPr>
          <p:nvPr>
            <p:ph idx="1"/>
          </p:nvPr>
        </p:nvSpPr>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740352" cy="6858000"/>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buNone/>
            </a:pPr>
            <a:r>
              <a:rPr lang="en-AU" b="1" dirty="0" smtClean="0">
                <a:solidFill>
                  <a:srgbClr val="990033"/>
                </a:solidFill>
                <a:latin typeface="Baskerville Old Face" pitchFamily="18" charset="0"/>
              </a:rPr>
              <a:t>Prayer of Reconciliation</a:t>
            </a:r>
            <a:endParaRPr lang="en-AU" dirty="0" smtClean="0">
              <a:solidFill>
                <a:srgbClr val="990033"/>
              </a:solidFill>
              <a:latin typeface="Baskerville Old Face" pitchFamily="18" charset="0"/>
            </a:endParaRPr>
          </a:p>
          <a:p>
            <a:pPr>
              <a:buNone/>
            </a:pPr>
            <a:r>
              <a:rPr lang="en-AU" dirty="0" smtClean="0">
                <a:solidFill>
                  <a:srgbClr val="990033"/>
                </a:solidFill>
                <a:latin typeface="Baskerville Old Face" pitchFamily="18" charset="0"/>
              </a:rPr>
              <a:t>	Forgiveness </a:t>
            </a:r>
            <a:r>
              <a:rPr lang="en-AU" dirty="0" smtClean="0">
                <a:solidFill>
                  <a:srgbClr val="990033"/>
                </a:solidFill>
                <a:latin typeface="Baskerville Old Face" pitchFamily="18" charset="0"/>
              </a:rPr>
              <a:t>is a way of life for families. Every day family members are called to </a:t>
            </a:r>
            <a:r>
              <a:rPr lang="en-AU" dirty="0" smtClean="0">
                <a:solidFill>
                  <a:srgbClr val="990033"/>
                </a:solidFill>
                <a:latin typeface="Baskerville Old Face" pitchFamily="18" charset="0"/>
              </a:rPr>
              <a:t>forgive one </a:t>
            </a:r>
            <a:r>
              <a:rPr lang="en-AU" dirty="0" smtClean="0">
                <a:solidFill>
                  <a:srgbClr val="990033"/>
                </a:solidFill>
                <a:latin typeface="Baskerville Old Face" pitchFamily="18" charset="0"/>
              </a:rPr>
              <a:t>another for </a:t>
            </a:r>
            <a:r>
              <a:rPr lang="en-AU" dirty="0" smtClean="0">
                <a:solidFill>
                  <a:srgbClr val="990033"/>
                </a:solidFill>
                <a:latin typeface="Baskerville Old Face" pitchFamily="18" charset="0"/>
              </a:rPr>
              <a:t>failings </a:t>
            </a:r>
            <a:r>
              <a:rPr lang="en-AU" dirty="0" smtClean="0">
                <a:solidFill>
                  <a:srgbClr val="990033"/>
                </a:solidFill>
                <a:latin typeface="Baskerville Old Face" pitchFamily="18" charset="0"/>
              </a:rPr>
              <a:t>both great and small. As your child prepares for first reconciliation, </a:t>
            </a:r>
            <a:r>
              <a:rPr lang="en-AU" dirty="0" smtClean="0">
                <a:solidFill>
                  <a:srgbClr val="990033"/>
                </a:solidFill>
                <a:latin typeface="Baskerville Old Face" pitchFamily="18" charset="0"/>
              </a:rPr>
              <a:t>let us pray together. </a:t>
            </a:r>
            <a:r>
              <a:rPr lang="en-AU" dirty="0" smtClean="0">
                <a:solidFill>
                  <a:srgbClr val="990033"/>
                </a:solidFill>
                <a:latin typeface="Baskerville Old Face" pitchFamily="18" charset="0"/>
              </a:rPr>
              <a:t/>
            </a:r>
            <a:br>
              <a:rPr lang="en-AU" dirty="0" smtClean="0">
                <a:solidFill>
                  <a:srgbClr val="990033"/>
                </a:solidFill>
                <a:latin typeface="Baskerville Old Face" pitchFamily="18" charset="0"/>
              </a:rPr>
            </a:br>
            <a:r>
              <a:rPr lang="en-AU" dirty="0" smtClean="0">
                <a:solidFill>
                  <a:srgbClr val="990033"/>
                </a:solidFill>
                <a:latin typeface="Baskerville Old Face" pitchFamily="18" charset="0"/>
              </a:rPr>
              <a:t/>
            </a:r>
            <a:br>
              <a:rPr lang="en-AU" dirty="0" smtClean="0">
                <a:solidFill>
                  <a:srgbClr val="990033"/>
                </a:solidFill>
                <a:latin typeface="Baskerville Old Face" pitchFamily="18" charset="0"/>
              </a:rPr>
            </a:br>
            <a:r>
              <a:rPr lang="en-AU" b="1" dirty="0" smtClean="0">
                <a:solidFill>
                  <a:srgbClr val="990033"/>
                </a:solidFill>
                <a:latin typeface="Baskerville Old Face" pitchFamily="18" charset="0"/>
              </a:rPr>
              <a:t>A Litany of Forgiveness</a:t>
            </a:r>
            <a:r>
              <a:rPr lang="en-AU" dirty="0" smtClean="0">
                <a:solidFill>
                  <a:srgbClr val="990033"/>
                </a:solidFill>
                <a:latin typeface="Baskerville Old Face" pitchFamily="18" charset="0"/>
              </a:rPr>
              <a:t> </a:t>
            </a:r>
          </a:p>
          <a:p>
            <a:pPr>
              <a:buNone/>
            </a:pPr>
            <a:r>
              <a:rPr lang="en-AU" b="1" dirty="0" smtClean="0">
                <a:solidFill>
                  <a:srgbClr val="990033"/>
                </a:solidFill>
                <a:latin typeface="Baskerville Old Face" pitchFamily="18" charset="0"/>
              </a:rPr>
              <a:t>Leader:</a:t>
            </a:r>
            <a:r>
              <a:rPr lang="en-AU" dirty="0" smtClean="0">
                <a:solidFill>
                  <a:srgbClr val="990033"/>
                </a:solidFill>
                <a:latin typeface="Baskerville Old Face" pitchFamily="18" charset="0"/>
              </a:rPr>
              <a:t> Blessed are you, Lord our God. We come before you to ask your forgiveness for all of our failings both great and small. </a:t>
            </a:r>
            <a:r>
              <a:rPr lang="en-AU" dirty="0" smtClean="0">
                <a:solidFill>
                  <a:srgbClr val="990033"/>
                </a:solidFill>
                <a:latin typeface="Baskerville Old Face" pitchFamily="18" charset="0"/>
              </a:rPr>
              <a:t>Generous </a:t>
            </a:r>
            <a:r>
              <a:rPr lang="en-AU" dirty="0" smtClean="0">
                <a:solidFill>
                  <a:srgbClr val="990033"/>
                </a:solidFill>
                <a:latin typeface="Baskerville Old Face" pitchFamily="18" charset="0"/>
              </a:rPr>
              <a:t>God, you give us so many gifts in life, yet sometimes we forget to share them. </a:t>
            </a:r>
            <a:endParaRPr lang="en-AU" dirty="0" smtClean="0">
              <a:solidFill>
                <a:srgbClr val="990033"/>
              </a:solidFill>
              <a:latin typeface="Baskerville Old Face" pitchFamily="18" charset="0"/>
            </a:endParaRPr>
          </a:p>
          <a:p>
            <a:pPr>
              <a:buNone/>
            </a:pPr>
            <a:r>
              <a:rPr lang="en-AU" dirty="0" smtClean="0">
                <a:solidFill>
                  <a:srgbClr val="990033"/>
                </a:solidFill>
                <a:latin typeface="Baskerville Old Face" pitchFamily="18" charset="0"/>
              </a:rPr>
              <a:t>	And </a:t>
            </a:r>
            <a:r>
              <a:rPr lang="en-AU" dirty="0" smtClean="0">
                <a:solidFill>
                  <a:srgbClr val="990033"/>
                </a:solidFill>
                <a:latin typeface="Baskerville Old Face" pitchFamily="18" charset="0"/>
              </a:rPr>
              <a:t>so we say... </a:t>
            </a:r>
            <a:endParaRPr lang="en-AU"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	All</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We are sorry. </a:t>
            </a:r>
            <a:endParaRPr lang="en-AU" dirty="0" smtClean="0">
              <a:solidFill>
                <a:srgbClr val="990033"/>
              </a:solidFill>
              <a:latin typeface="Baskerville Old Face" pitchFamily="18" charset="0"/>
            </a:endParaRPr>
          </a:p>
          <a:p>
            <a:endParaRPr lang="en-AU"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Leader</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Faithful God, you are with us in one another, yet we sometimes refuse to </a:t>
            </a:r>
            <a:r>
              <a:rPr lang="en-AU" dirty="0" smtClean="0">
                <a:solidFill>
                  <a:srgbClr val="990033"/>
                </a:solidFill>
                <a:latin typeface="Baskerville Old Face" pitchFamily="18" charset="0"/>
              </a:rPr>
              <a:t>recognise </a:t>
            </a:r>
            <a:r>
              <a:rPr lang="en-AU" dirty="0" smtClean="0">
                <a:solidFill>
                  <a:srgbClr val="990033"/>
                </a:solidFill>
                <a:latin typeface="Baskerville Old Face" pitchFamily="18" charset="0"/>
              </a:rPr>
              <a:t>you. And so we say... </a:t>
            </a:r>
            <a:endParaRPr lang="en-AU"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	All</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We are sorry. </a:t>
            </a:r>
            <a:endParaRPr lang="en-AU" dirty="0">
              <a:solidFill>
                <a:srgbClr val="990033"/>
              </a:solidFill>
              <a:latin typeface="Baskerville Old Face" pitchFamily="18" charset="0"/>
            </a:endParaRPr>
          </a:p>
        </p:txBody>
      </p:sp>
      <p:pic>
        <p:nvPicPr>
          <p:cNvPr id="2050" name="Picture 2" descr="http://www.holyspiritwebster.org/images/siteStructure/reconciliation.jpg"/>
          <p:cNvPicPr>
            <a:picLocks noChangeAspect="1" noChangeArrowheads="1"/>
          </p:cNvPicPr>
          <p:nvPr/>
        </p:nvPicPr>
        <p:blipFill>
          <a:blip r:embed="rId2" cstate="print"/>
          <a:srcRect/>
          <a:stretch>
            <a:fillRect/>
          </a:stretch>
        </p:blipFill>
        <p:spPr bwMode="auto">
          <a:xfrm>
            <a:off x="7596336" y="0"/>
            <a:ext cx="1547664" cy="1916832"/>
          </a:xfrm>
          <a:prstGeom prst="rect">
            <a:avLst/>
          </a:prstGeom>
          <a:noFill/>
          <a:ln w="38100">
            <a:solidFill>
              <a:srgbClr val="7030A0"/>
            </a:solidFill>
          </a:ln>
        </p:spPr>
      </p:pic>
      <p:pic>
        <p:nvPicPr>
          <p:cNvPr id="2052" name="Picture 4" descr="http://justmeint.files.wordpress.com/2010/07/god-forgives_md.jpg"/>
          <p:cNvPicPr>
            <a:picLocks noChangeAspect="1" noChangeArrowheads="1"/>
          </p:cNvPicPr>
          <p:nvPr/>
        </p:nvPicPr>
        <p:blipFill>
          <a:blip r:embed="rId3" cstate="print"/>
          <a:srcRect l="10080" t="3323" r="11801" b="6955"/>
          <a:stretch>
            <a:fillRect/>
          </a:stretch>
        </p:blipFill>
        <p:spPr bwMode="auto">
          <a:xfrm>
            <a:off x="7596336" y="1916832"/>
            <a:ext cx="1547664" cy="49411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524328" cy="6858000"/>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a:buNone/>
            </a:pPr>
            <a:r>
              <a:rPr lang="en-AU" b="1" dirty="0" smtClean="0">
                <a:solidFill>
                  <a:srgbClr val="990033"/>
                </a:solidFill>
                <a:latin typeface="Baskerville Old Face" pitchFamily="18" charset="0"/>
              </a:rPr>
              <a:t>Leader:</a:t>
            </a:r>
            <a:r>
              <a:rPr lang="en-AU" dirty="0" smtClean="0">
                <a:solidFill>
                  <a:srgbClr val="990033"/>
                </a:solidFill>
                <a:latin typeface="Baskerville Old Face" pitchFamily="18" charset="0"/>
              </a:rPr>
              <a:t> God of gentleness, you ask us to bring peace to our family and to the world, yet sometimes we spread anger and trouble. And so we say... </a:t>
            </a:r>
            <a:endParaRPr lang="en-AU"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	All</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We are sorry. </a:t>
            </a:r>
            <a:endParaRPr lang="en-AU" dirty="0" smtClean="0">
              <a:solidFill>
                <a:srgbClr val="990033"/>
              </a:solidFill>
              <a:latin typeface="Baskerville Old Face" pitchFamily="18" charset="0"/>
            </a:endParaRPr>
          </a:p>
          <a:p>
            <a:pPr>
              <a:buNone/>
            </a:pPr>
            <a:endParaRPr lang="en-AU"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Leader</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Gracious God, you give us a voice with which to sing, and words to speak, and yet sometimes our words are hurtful or untrue. And so we say... </a:t>
            </a:r>
            <a:endParaRPr lang="en-AU" b="1"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	All</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We are sorry. </a:t>
            </a:r>
            <a:endParaRPr lang="en-AU" dirty="0" smtClean="0">
              <a:solidFill>
                <a:srgbClr val="990033"/>
              </a:solidFill>
              <a:latin typeface="Baskerville Old Face" pitchFamily="18" charset="0"/>
            </a:endParaRPr>
          </a:p>
          <a:p>
            <a:pPr>
              <a:buNone/>
            </a:pPr>
            <a:endParaRPr lang="en-AU" b="1"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Leader</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Loving God, you sent your only son to show us how to love and serve one another, and yet we sometimes are selfish and unloving. And so we say... </a:t>
            </a:r>
            <a:endParaRPr lang="en-AU" b="1"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	All</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We are sorry. </a:t>
            </a:r>
            <a:endParaRPr lang="en-AU" dirty="0" smtClean="0">
              <a:solidFill>
                <a:srgbClr val="990033"/>
              </a:solidFill>
              <a:latin typeface="Baskerville Old Face" pitchFamily="18" charset="0"/>
            </a:endParaRPr>
          </a:p>
          <a:p>
            <a:pPr>
              <a:buNone/>
            </a:pPr>
            <a:endParaRPr lang="en-AU" b="1" dirty="0" smtClean="0">
              <a:solidFill>
                <a:srgbClr val="990033"/>
              </a:solidFill>
              <a:latin typeface="Baskerville Old Face" pitchFamily="18" charset="0"/>
            </a:endParaRPr>
          </a:p>
          <a:p>
            <a:pPr>
              <a:buNone/>
            </a:pPr>
            <a:r>
              <a:rPr lang="en-AU" b="1" dirty="0" smtClean="0">
                <a:solidFill>
                  <a:srgbClr val="990033"/>
                </a:solidFill>
                <a:latin typeface="Baskerville Old Face" pitchFamily="18" charset="0"/>
              </a:rPr>
              <a:t>Leader</a:t>
            </a:r>
            <a:r>
              <a:rPr lang="en-AU" b="1" dirty="0" smtClean="0">
                <a:solidFill>
                  <a:srgbClr val="990033"/>
                </a:solidFill>
                <a:latin typeface="Baskerville Old Face" pitchFamily="18" charset="0"/>
              </a:rPr>
              <a:t>:</a:t>
            </a:r>
            <a:r>
              <a:rPr lang="en-AU" dirty="0" smtClean="0">
                <a:solidFill>
                  <a:srgbClr val="990033"/>
                </a:solidFill>
                <a:latin typeface="Baskerville Old Face" pitchFamily="18" charset="0"/>
              </a:rPr>
              <a:t> Merciful God, as we prepare </a:t>
            </a:r>
            <a:r>
              <a:rPr lang="en-AU" dirty="0" smtClean="0">
                <a:solidFill>
                  <a:srgbClr val="990033"/>
                </a:solidFill>
                <a:latin typeface="Baskerville Old Face" pitchFamily="18" charset="0"/>
              </a:rPr>
              <a:t>to celebrate our child’s </a:t>
            </a:r>
            <a:r>
              <a:rPr lang="en-AU" dirty="0" smtClean="0">
                <a:solidFill>
                  <a:srgbClr val="990033"/>
                </a:solidFill>
                <a:latin typeface="Baskerville Old Face" pitchFamily="18" charset="0"/>
              </a:rPr>
              <a:t>first reconciliation, help us to ask forgiveness when we need to. Help us to forgive others who have wronged us. And let us be peacemakers </a:t>
            </a:r>
            <a:r>
              <a:rPr lang="en-AU" dirty="0" smtClean="0">
                <a:solidFill>
                  <a:srgbClr val="990033"/>
                </a:solidFill>
                <a:latin typeface="Baskerville Old Face" pitchFamily="18" charset="0"/>
              </a:rPr>
              <a:t>in our school and </a:t>
            </a:r>
            <a:r>
              <a:rPr lang="en-AU" dirty="0" smtClean="0">
                <a:solidFill>
                  <a:srgbClr val="990033"/>
                </a:solidFill>
                <a:latin typeface="Baskerville Old Face" pitchFamily="18" charset="0"/>
              </a:rPr>
              <a:t>in our family. We thank you for the gift of your forgiveness and love. </a:t>
            </a:r>
            <a:r>
              <a:rPr lang="en-AU" b="1" dirty="0" smtClean="0">
                <a:solidFill>
                  <a:srgbClr val="990033"/>
                </a:solidFill>
                <a:latin typeface="Baskerville Old Face" pitchFamily="18" charset="0"/>
              </a:rPr>
              <a:t>All:</a:t>
            </a:r>
            <a:r>
              <a:rPr lang="en-AU" dirty="0" smtClean="0">
                <a:solidFill>
                  <a:srgbClr val="990033"/>
                </a:solidFill>
                <a:latin typeface="Baskerville Old Face" pitchFamily="18" charset="0"/>
              </a:rPr>
              <a:t> Amen.</a:t>
            </a:r>
            <a:endParaRPr lang="en-AU" dirty="0"/>
          </a:p>
        </p:txBody>
      </p:sp>
      <p:pic>
        <p:nvPicPr>
          <p:cNvPr id="4" name="Picture 2" descr="http://www.holyspiritwebster.org/images/siteStructure/reconciliation.jpg"/>
          <p:cNvPicPr>
            <a:picLocks noChangeAspect="1" noChangeArrowheads="1"/>
          </p:cNvPicPr>
          <p:nvPr/>
        </p:nvPicPr>
        <p:blipFill>
          <a:blip r:embed="rId2" cstate="print"/>
          <a:srcRect/>
          <a:stretch>
            <a:fillRect/>
          </a:stretch>
        </p:blipFill>
        <p:spPr bwMode="auto">
          <a:xfrm>
            <a:off x="7596336" y="0"/>
            <a:ext cx="1547664" cy="1916832"/>
          </a:xfrm>
          <a:prstGeom prst="rect">
            <a:avLst/>
          </a:prstGeom>
          <a:noFill/>
          <a:ln w="38100">
            <a:solidFill>
              <a:srgbClr val="7030A0"/>
            </a:solidFill>
          </a:ln>
        </p:spPr>
      </p:pic>
      <p:pic>
        <p:nvPicPr>
          <p:cNvPr id="5" name="Picture 4" descr="http://justmeint.files.wordpress.com/2010/07/god-forgives_md.jpg"/>
          <p:cNvPicPr>
            <a:picLocks noChangeAspect="1" noChangeArrowheads="1"/>
          </p:cNvPicPr>
          <p:nvPr/>
        </p:nvPicPr>
        <p:blipFill>
          <a:blip r:embed="rId3" cstate="print"/>
          <a:srcRect l="10080" t="3323" r="11801" b="6955"/>
          <a:stretch>
            <a:fillRect/>
          </a:stretch>
        </p:blipFill>
        <p:spPr bwMode="auto">
          <a:xfrm>
            <a:off x="7596336" y="1916832"/>
            <a:ext cx="1547664" cy="49411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476672"/>
            <a:ext cx="5929313" cy="5688632"/>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l">
              <a:defRPr/>
            </a:pPr>
            <a: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t>Children learn to celebrate the  Sacrament of Penance as</a:t>
            </a:r>
            <a:b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br>
            <a: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t>soon as they can benefit from the experience of acknowledging responsibility for their wrong–</a:t>
            </a:r>
            <a:b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br>
            <a: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t>doing, and from knowing they are forgiven and accepted by God.</a:t>
            </a:r>
            <a:b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br>
            <a: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t> </a:t>
            </a:r>
            <a:b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br>
            <a:r>
              <a:rPr lang="en-AU" sz="3200" dirty="0" smtClean="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rPr>
              <a:t>Children's First Communion is preceded by the Sacrament of Penance.</a:t>
            </a:r>
            <a:endParaRPr lang="en-AU" sz="3200" dirty="0">
              <a:ln w="12700">
                <a:solidFill>
                  <a:srgbClr val="800000"/>
                </a:solidFill>
                <a:prstDash val="solid"/>
              </a:ln>
              <a:solidFill>
                <a:srgbClr val="800000"/>
              </a:solidFill>
              <a:effectLst>
                <a:outerShdw blurRad="41275" dist="20320" dir="1800000" algn="tl" rotWithShape="0">
                  <a:srgbClr val="000000">
                    <a:alpha val="40000"/>
                  </a:srgbClr>
                </a:outerShdw>
              </a:effectLst>
              <a:latin typeface="Baskerville Old Face" pitchFamily="18" charset="0"/>
              <a:ea typeface="+mn-ea"/>
              <a:cs typeface="+mn-cs"/>
            </a:endParaRPr>
          </a:p>
        </p:txBody>
      </p:sp>
      <p:pic>
        <p:nvPicPr>
          <p:cNvPr id="9219" name="Picture 2" descr="http://www.wf-f.org/WFFResource/Prodigal.jpg"/>
          <p:cNvPicPr>
            <a:picLocks noGrp="1" noChangeAspect="1" noChangeArrowheads="1"/>
          </p:cNvPicPr>
          <p:nvPr>
            <p:ph idx="1"/>
          </p:nvPr>
        </p:nvPicPr>
        <p:blipFill>
          <a:blip r:embed="rId2" cstate="print"/>
          <a:srcRect/>
          <a:stretch>
            <a:fillRect/>
          </a:stretch>
        </p:blipFill>
        <p:spPr>
          <a:xfrm>
            <a:off x="6084168" y="1052736"/>
            <a:ext cx="2743200" cy="42481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285750"/>
            <a:ext cx="8229600" cy="6239594"/>
          </a:xfrm>
        </p:spPr>
        <p:txBody>
          <a:bodyPr>
            <a:normAutofit lnSpcReduction="10000"/>
          </a:bodyPr>
          <a:lstStyle/>
          <a:p>
            <a:pPr>
              <a:buFontTx/>
              <a:buNone/>
            </a:pPr>
            <a:r>
              <a:rPr lang="en-AU" sz="3500" dirty="0" smtClean="0">
                <a:solidFill>
                  <a:srgbClr val="800000"/>
                </a:solidFill>
                <a:effectLst>
                  <a:outerShdw blurRad="50800" dist="38100" dir="5400000" algn="t" rotWithShape="0">
                    <a:prstClr val="black">
                      <a:alpha val="40000"/>
                    </a:prstClr>
                  </a:outerShdw>
                </a:effectLst>
                <a:latin typeface="Georgia" pitchFamily="18" charset="0"/>
              </a:rPr>
              <a:t>	</a:t>
            </a:r>
            <a:r>
              <a:rPr lang="en-AU" sz="3500" dirty="0" smtClean="0">
                <a:solidFill>
                  <a:srgbClr val="800000"/>
                </a:solidFill>
                <a:effectLst>
                  <a:outerShdw blurRad="50800" dist="38100" dir="5400000" algn="t" rotWithShape="0">
                    <a:prstClr val="black">
                      <a:alpha val="40000"/>
                    </a:prstClr>
                  </a:outerShdw>
                </a:effectLst>
                <a:latin typeface="Baskerville Old Face" pitchFamily="18" charset="0"/>
              </a:rPr>
              <a:t>It is the responsibility of parents and those who take the place of parents as well as of the parish priest to see that children who have reached the use of reason are correctly prepared and are nourished by the divine</a:t>
            </a:r>
            <a:r>
              <a:rPr lang="en-AU" sz="3500" dirty="0" smtClean="0">
                <a:solidFill>
                  <a:srgbClr val="800000"/>
                </a:solidFill>
                <a:effectLst>
                  <a:outerShdw blurRad="50800" dist="38100" dir="5400000" algn="t" rotWithShape="0">
                    <a:prstClr val="black">
                      <a:alpha val="40000"/>
                    </a:prstClr>
                  </a:outerShdw>
                </a:effectLst>
                <a:latin typeface="Baskerville Old Face" pitchFamily="18" charset="0"/>
              </a:rPr>
              <a:t> food </a:t>
            </a:r>
            <a:r>
              <a:rPr lang="en-AU" sz="3500" dirty="0" smtClean="0">
                <a:solidFill>
                  <a:srgbClr val="800000"/>
                </a:solidFill>
                <a:effectLst>
                  <a:outerShdw blurRad="50800" dist="38100" dir="5400000" algn="t" rotWithShape="0">
                    <a:prstClr val="black">
                      <a:alpha val="40000"/>
                    </a:prstClr>
                  </a:outerShdw>
                </a:effectLst>
                <a:latin typeface="Baskerville Old Face" pitchFamily="18" charset="0"/>
              </a:rPr>
              <a:t>as early as possible, preceded by sacramental confession; it is also for the pastor to be vigilant lest any children come to the Holy Banquet who have not reached the use of reason or whom he judges are not sufficiently disposed.</a:t>
            </a:r>
            <a:r>
              <a:rPr lang="en-AU" sz="3500" b="1" dirty="0" smtClean="0">
                <a:solidFill>
                  <a:srgbClr val="800000"/>
                </a:solidFill>
                <a:effectLst>
                  <a:outerShdw blurRad="50800" dist="38100" dir="5400000" algn="t" rotWithShape="0">
                    <a:prstClr val="black">
                      <a:alpha val="40000"/>
                    </a:prstClr>
                  </a:outerShdw>
                </a:effectLst>
                <a:latin typeface="Baskerville Old Face" pitchFamily="18" charset="0"/>
              </a:rPr>
              <a:t> </a:t>
            </a:r>
            <a:r>
              <a:rPr lang="en-AU" sz="2200" i="1" dirty="0" smtClean="0">
                <a:solidFill>
                  <a:srgbClr val="800000"/>
                </a:solidFill>
                <a:effectLst>
                  <a:outerShdw blurRad="50800" dist="38100" dir="5400000" algn="t" rotWithShape="0">
                    <a:prstClr val="black">
                      <a:alpha val="40000"/>
                    </a:prstClr>
                  </a:outerShdw>
                </a:effectLst>
                <a:latin typeface="Baskerville Old Face" pitchFamily="18" charset="0"/>
              </a:rPr>
              <a:t>IV. Code of Canon Law Pope John Paul II (1983)</a:t>
            </a:r>
            <a:r>
              <a:rPr lang="en-AU" dirty="0" smtClean="0">
                <a:solidFill>
                  <a:schemeClr val="bg1"/>
                </a:solidFill>
                <a:latin typeface="Baskerville Old Face" pitchFamily="18" charset="0"/>
              </a:rPr>
              <a:t/>
            </a:r>
            <a:br>
              <a:rPr lang="en-AU" dirty="0" smtClean="0">
                <a:solidFill>
                  <a:schemeClr val="bg1"/>
                </a:solidFill>
                <a:latin typeface="Baskerville Old Face" pitchFamily="18" charset="0"/>
              </a:rPr>
            </a:br>
            <a:endParaRPr lang="en-AU" dirty="0" smtClean="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14313" y="404664"/>
            <a:ext cx="8715375" cy="6120680"/>
          </a:xfrm>
        </p:spPr>
        <p:txBody>
          <a:bodyPr/>
          <a:lstStyle/>
          <a:p>
            <a:pPr>
              <a:buFontTx/>
              <a:buNone/>
            </a:pPr>
            <a:r>
              <a:rPr lang="en-AU" dirty="0" smtClean="0"/>
              <a:t>	</a:t>
            </a:r>
            <a:r>
              <a:rPr lang="en-AU" dirty="0" smtClean="0">
                <a:solidFill>
                  <a:srgbClr val="800000"/>
                </a:solidFill>
                <a:effectLst>
                  <a:outerShdw blurRad="50800" dist="38100" dir="2700000" algn="tl" rotWithShape="0">
                    <a:prstClr val="black">
                      <a:alpha val="40000"/>
                    </a:prstClr>
                  </a:outerShdw>
                </a:effectLst>
                <a:latin typeface="Georgia" pitchFamily="18" charset="0"/>
              </a:rPr>
              <a:t>According to the Church's command, "after having attained the age of discretion, each of the faithful is bound by an obligation faithfully to confess serious sins at least once a year." Anyone who is aware of having committed a mortal sin must not receive Holy Communion, even if he experiences deep contrition, without having first received sacramental absolution, unless he has a grave reason for receiving Communion and there is no possibility of going to confession. Children must go to the sacrament of Penance before receiving Holy Communion for the first time</a:t>
            </a:r>
            <a:r>
              <a:rPr lang="en-AU" sz="1800" i="1" dirty="0" smtClean="0">
                <a:solidFill>
                  <a:srgbClr val="800000"/>
                </a:solidFill>
                <a:effectLst>
                  <a:outerShdw blurRad="50800" dist="38100" dir="2700000" algn="tl" rotWithShape="0">
                    <a:prstClr val="black">
                      <a:alpha val="40000"/>
                    </a:prstClr>
                  </a:outerShdw>
                </a:effectLst>
                <a:latin typeface="Georgia" pitchFamily="18" charset="0"/>
              </a:rPr>
              <a:t>. (</a:t>
            </a:r>
            <a:r>
              <a:rPr lang="en-AU" sz="1800" dirty="0" smtClean="0">
                <a:solidFill>
                  <a:srgbClr val="800000"/>
                </a:solidFill>
                <a:effectLst>
                  <a:outerShdw blurRad="50800" dist="38100" dir="2700000" algn="tl" rotWithShape="0">
                    <a:prstClr val="black">
                      <a:alpha val="40000"/>
                    </a:prstClr>
                  </a:outerShdw>
                </a:effectLst>
                <a:latin typeface="Georgia" pitchFamily="18" charset="0"/>
              </a:rPr>
              <a:t>1457 , </a:t>
            </a:r>
            <a:r>
              <a:rPr lang="en-AU" sz="1800" i="1" dirty="0" smtClean="0">
                <a:solidFill>
                  <a:srgbClr val="800000"/>
                </a:solidFill>
                <a:effectLst>
                  <a:outerShdw blurRad="50800" dist="38100" dir="2700000" algn="tl" rotWithShape="0">
                    <a:prstClr val="black">
                      <a:alpha val="40000"/>
                    </a:prstClr>
                  </a:outerShdw>
                </a:effectLst>
                <a:latin typeface="Georgia" pitchFamily="18" charset="0"/>
              </a:rPr>
              <a:t>Catechism of the Catholic Church)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09800" y="381000"/>
            <a:ext cx="4758034" cy="523220"/>
          </a:xfrm>
          <a:prstGeom prst="rect">
            <a:avLst/>
          </a:prstGeom>
          <a:noFill/>
          <a:ln w="9525">
            <a:noFill/>
            <a:miter lim="800000"/>
            <a:headEnd/>
            <a:tailEnd/>
          </a:ln>
          <a:effectLst/>
        </p:spPr>
        <p:txBody>
          <a:bodyPr wrap="none">
            <a:spAutoFit/>
          </a:bodyPr>
          <a:lstStyle/>
          <a:p>
            <a:r>
              <a:rPr lang="en-AU" sz="2800" b="1" dirty="0">
                <a:solidFill>
                  <a:schemeClr val="bg1"/>
                </a:solidFill>
                <a:effectLst>
                  <a:outerShdw blurRad="38100" dist="38100" dir="2700000" algn="tl">
                    <a:srgbClr val="000000"/>
                  </a:outerShdw>
                </a:effectLst>
                <a:latin typeface="Baskerville Old Face" pitchFamily="18" charset="0"/>
              </a:rPr>
              <a:t>SACRAMENT OF PENANCE</a:t>
            </a:r>
            <a:endParaRPr lang="en-AU" sz="3600" dirty="0">
              <a:solidFill>
                <a:schemeClr val="bg1"/>
              </a:solidFill>
              <a:latin typeface="Baskerville Old Face" pitchFamily="18" charset="0"/>
            </a:endParaRPr>
          </a:p>
        </p:txBody>
      </p:sp>
      <p:sp>
        <p:nvSpPr>
          <p:cNvPr id="3075" name="Text Box 3"/>
          <p:cNvSpPr txBox="1">
            <a:spLocks noChangeArrowheads="1"/>
          </p:cNvSpPr>
          <p:nvPr/>
        </p:nvSpPr>
        <p:spPr bwMode="auto">
          <a:xfrm>
            <a:off x="990600" y="1187450"/>
            <a:ext cx="6181500" cy="1077218"/>
          </a:xfrm>
          <a:prstGeom prst="rect">
            <a:avLst/>
          </a:prstGeom>
          <a:noFill/>
          <a:ln w="9525">
            <a:noFill/>
            <a:miter lim="800000"/>
            <a:headEnd/>
            <a:tailEnd/>
          </a:ln>
          <a:effectLst/>
        </p:spPr>
        <p:txBody>
          <a:bodyPr wrap="none">
            <a:spAutoFit/>
          </a:bodyPr>
          <a:lstStyle/>
          <a:p>
            <a:r>
              <a:rPr lang="en-AU" sz="2800" dirty="0" smtClean="0">
                <a:solidFill>
                  <a:schemeClr val="bg1"/>
                </a:solidFill>
                <a:latin typeface="Baskerville Old Face" pitchFamily="18" charset="0"/>
              </a:rPr>
              <a:t>This Sacrament </a:t>
            </a:r>
            <a:r>
              <a:rPr lang="en-AU" sz="2800" dirty="0">
                <a:solidFill>
                  <a:schemeClr val="bg1"/>
                </a:solidFill>
                <a:latin typeface="Baskerville Old Face" pitchFamily="18" charset="0"/>
              </a:rPr>
              <a:t>has undergone </a:t>
            </a:r>
            <a:r>
              <a:rPr lang="en-AU" sz="2800" dirty="0" smtClean="0">
                <a:solidFill>
                  <a:schemeClr val="bg1"/>
                </a:solidFill>
                <a:latin typeface="Baskerville Old Face" pitchFamily="18" charset="0"/>
              </a:rPr>
              <a:t>significant </a:t>
            </a:r>
          </a:p>
          <a:p>
            <a:r>
              <a:rPr lang="en-AU" sz="2800" dirty="0" smtClean="0">
                <a:solidFill>
                  <a:schemeClr val="bg1"/>
                </a:solidFill>
                <a:latin typeface="Baskerville Old Face" pitchFamily="18" charset="0"/>
              </a:rPr>
              <a:t>changes </a:t>
            </a:r>
            <a:r>
              <a:rPr lang="en-AU" sz="2800" dirty="0">
                <a:solidFill>
                  <a:schemeClr val="bg1"/>
                </a:solidFill>
                <a:latin typeface="Baskerville Old Face" pitchFamily="18" charset="0"/>
              </a:rPr>
              <a:t>over the centuries</a:t>
            </a:r>
            <a:r>
              <a:rPr lang="en-AU" sz="3600" dirty="0">
                <a:solidFill>
                  <a:schemeClr val="bg1"/>
                </a:solidFill>
                <a:latin typeface="Baskerville Old Face" pitchFamily="18" charset="0"/>
              </a:rPr>
              <a:t>.</a:t>
            </a:r>
          </a:p>
        </p:txBody>
      </p:sp>
      <p:sp>
        <p:nvSpPr>
          <p:cNvPr id="3076" name="Text Box 4"/>
          <p:cNvSpPr txBox="1">
            <a:spLocks noChangeArrowheads="1"/>
          </p:cNvSpPr>
          <p:nvPr/>
        </p:nvSpPr>
        <p:spPr bwMode="auto">
          <a:xfrm>
            <a:off x="1508124" y="2436813"/>
            <a:ext cx="5872187" cy="1384995"/>
          </a:xfrm>
          <a:prstGeom prst="rect">
            <a:avLst/>
          </a:prstGeom>
          <a:noFill/>
          <a:ln w="9525">
            <a:noFill/>
            <a:miter lim="800000"/>
            <a:headEnd/>
            <a:tailEnd/>
          </a:ln>
          <a:effectLst/>
        </p:spPr>
        <p:txBody>
          <a:bodyPr wrap="square">
            <a:spAutoFit/>
          </a:bodyPr>
          <a:lstStyle/>
          <a:p>
            <a:r>
              <a:rPr lang="en-AU" sz="2800" dirty="0">
                <a:solidFill>
                  <a:schemeClr val="bg1"/>
                </a:solidFill>
                <a:latin typeface="Baskerville Old Face" pitchFamily="18" charset="0"/>
                <a:sym typeface="Wingdings" pitchFamily="2" charset="2"/>
              </a:rPr>
              <a:t> </a:t>
            </a:r>
            <a:r>
              <a:rPr lang="en-AU" sz="2400" dirty="0">
                <a:solidFill>
                  <a:schemeClr val="bg1"/>
                </a:solidFill>
                <a:latin typeface="Baskerville Old Face" pitchFamily="18" charset="0"/>
                <a:sym typeface="Wingdings" pitchFamily="2" charset="2"/>
              </a:rPr>
              <a:t> </a:t>
            </a:r>
            <a:r>
              <a:rPr lang="en-AU" sz="2400" dirty="0" smtClean="0">
                <a:solidFill>
                  <a:schemeClr val="bg1"/>
                </a:solidFill>
                <a:latin typeface="Baskerville Old Face" pitchFamily="18" charset="0"/>
                <a:sym typeface="Wingdings" pitchFamily="2" charset="2"/>
              </a:rPr>
              <a:t>	</a:t>
            </a:r>
            <a:r>
              <a:rPr lang="en-AU" sz="2800" dirty="0" smtClean="0">
                <a:solidFill>
                  <a:schemeClr val="bg1"/>
                </a:solidFill>
                <a:latin typeface="Baskerville Old Face" pitchFamily="18" charset="0"/>
                <a:sym typeface="Wingdings" pitchFamily="2" charset="2"/>
              </a:rPr>
              <a:t>These </a:t>
            </a:r>
            <a:r>
              <a:rPr lang="en-AU" sz="2800" dirty="0">
                <a:solidFill>
                  <a:schemeClr val="bg1"/>
                </a:solidFill>
                <a:latin typeface="Baskerville Old Face" pitchFamily="18" charset="0"/>
                <a:sym typeface="Wingdings" pitchFamily="2" charset="2"/>
              </a:rPr>
              <a:t>changes come about as the </a:t>
            </a:r>
            <a:r>
              <a:rPr lang="en-AU" sz="2800" dirty="0" smtClean="0">
                <a:solidFill>
                  <a:schemeClr val="bg1"/>
                </a:solidFill>
                <a:latin typeface="Baskerville Old Face" pitchFamily="18" charset="0"/>
                <a:sym typeface="Wingdings" pitchFamily="2" charset="2"/>
              </a:rPr>
              <a:t>	Church develops </a:t>
            </a:r>
            <a:r>
              <a:rPr lang="en-AU" sz="2800" dirty="0">
                <a:solidFill>
                  <a:schemeClr val="bg1"/>
                </a:solidFill>
                <a:latin typeface="Baskerville Old Face" pitchFamily="18" charset="0"/>
                <a:sym typeface="Wingdings" pitchFamily="2" charset="2"/>
              </a:rPr>
              <a:t>and grows in its </a:t>
            </a:r>
            <a:r>
              <a:rPr lang="en-AU" sz="2800" dirty="0" smtClean="0">
                <a:solidFill>
                  <a:schemeClr val="bg1"/>
                </a:solidFill>
                <a:latin typeface="Baskerville Old Face" pitchFamily="18" charset="0"/>
                <a:sym typeface="Wingdings" pitchFamily="2" charset="2"/>
              </a:rPr>
              <a:t>	understanding of </a:t>
            </a:r>
            <a:r>
              <a:rPr lang="en-AU" sz="2800" dirty="0">
                <a:solidFill>
                  <a:schemeClr val="bg1"/>
                </a:solidFill>
                <a:latin typeface="Baskerville Old Face" pitchFamily="18" charset="0"/>
                <a:sym typeface="Wingdings" pitchFamily="2" charset="2"/>
              </a:rPr>
              <a:t>the Sacraments.</a:t>
            </a:r>
          </a:p>
        </p:txBody>
      </p:sp>
      <p:sp>
        <p:nvSpPr>
          <p:cNvPr id="3080" name="Text Box 8"/>
          <p:cNvSpPr txBox="1">
            <a:spLocks noChangeArrowheads="1"/>
          </p:cNvSpPr>
          <p:nvPr/>
        </p:nvSpPr>
        <p:spPr bwMode="auto">
          <a:xfrm>
            <a:off x="1447800" y="4235450"/>
            <a:ext cx="6968574" cy="1200329"/>
          </a:xfrm>
          <a:prstGeom prst="rect">
            <a:avLst/>
          </a:prstGeom>
          <a:noFill/>
          <a:ln w="9525">
            <a:noFill/>
            <a:miter lim="800000"/>
            <a:headEnd/>
            <a:tailEnd/>
          </a:ln>
          <a:effectLst/>
        </p:spPr>
        <p:txBody>
          <a:bodyPr wrap="none">
            <a:spAutoFit/>
          </a:bodyPr>
          <a:lstStyle/>
          <a:p>
            <a:r>
              <a:rPr lang="en-AU" sz="3200" dirty="0">
                <a:solidFill>
                  <a:schemeClr val="bg1"/>
                </a:solidFill>
                <a:latin typeface="Baskerville Old Face" pitchFamily="18" charset="0"/>
                <a:sym typeface="Wingdings" pitchFamily="2" charset="2"/>
              </a:rPr>
              <a:t> </a:t>
            </a:r>
            <a:r>
              <a:rPr lang="en-AU" sz="3600" dirty="0">
                <a:solidFill>
                  <a:schemeClr val="bg1"/>
                </a:solidFill>
                <a:latin typeface="Baskerville Old Face" pitchFamily="18" charset="0"/>
                <a:sym typeface="Wingdings" pitchFamily="2" charset="2"/>
              </a:rPr>
              <a:t> </a:t>
            </a:r>
            <a:r>
              <a:rPr lang="en-AU" sz="3600" dirty="0" smtClean="0">
                <a:solidFill>
                  <a:schemeClr val="bg1"/>
                </a:solidFill>
                <a:latin typeface="Baskerville Old Face" pitchFamily="18" charset="0"/>
                <a:sym typeface="Wingdings" pitchFamily="2" charset="2"/>
              </a:rPr>
              <a:t>	</a:t>
            </a:r>
            <a:r>
              <a:rPr lang="en-AU" sz="2800" dirty="0" smtClean="0">
                <a:solidFill>
                  <a:schemeClr val="bg1"/>
                </a:solidFill>
                <a:latin typeface="Baskerville Old Face" pitchFamily="18" charset="0"/>
                <a:sym typeface="Wingdings" pitchFamily="2" charset="2"/>
              </a:rPr>
              <a:t>The </a:t>
            </a:r>
            <a:r>
              <a:rPr lang="en-AU" sz="2800" dirty="0">
                <a:solidFill>
                  <a:schemeClr val="bg1"/>
                </a:solidFill>
                <a:latin typeface="Baskerville Old Face" pitchFamily="18" charset="0"/>
                <a:sym typeface="Wingdings" pitchFamily="2" charset="2"/>
              </a:rPr>
              <a:t>theology is influenced by history and</a:t>
            </a:r>
          </a:p>
          <a:p>
            <a:r>
              <a:rPr lang="en-AU" sz="2800" dirty="0">
                <a:solidFill>
                  <a:schemeClr val="bg1"/>
                </a:solidFill>
                <a:latin typeface="Baskerville Old Face" pitchFamily="18" charset="0"/>
                <a:sym typeface="Wingdings" pitchFamily="2" charset="2"/>
              </a:rPr>
              <a:t>    </a:t>
            </a:r>
            <a:r>
              <a:rPr lang="en-AU" sz="2800" dirty="0" smtClean="0">
                <a:solidFill>
                  <a:schemeClr val="bg1"/>
                </a:solidFill>
                <a:latin typeface="Baskerville Old Face" pitchFamily="18" charset="0"/>
                <a:sym typeface="Wingdings" pitchFamily="2" charset="2"/>
              </a:rPr>
              <a:t>	cultural </a:t>
            </a:r>
            <a:r>
              <a:rPr lang="en-AU" sz="2800" dirty="0">
                <a:solidFill>
                  <a:schemeClr val="bg1"/>
                </a:solidFill>
                <a:latin typeface="Baskerville Old Face" pitchFamily="18" charset="0"/>
                <a:sym typeface="Wingdings" pitchFamily="2" charset="2"/>
              </a:rPr>
              <a:t>adaptations of various times.</a:t>
            </a:r>
            <a:r>
              <a:rPr lang="en-AU" sz="3600" dirty="0">
                <a:solidFill>
                  <a:schemeClr val="bg1"/>
                </a:solidFill>
                <a:latin typeface="Baskerville Old Face" pitchFamily="18" charset="0"/>
                <a:sym typeface="Wingdings" pitchFamily="2" charset="2"/>
              </a:rPr>
              <a:t> </a:t>
            </a:r>
            <a:endParaRPr lang="en-AU" sz="3200" dirty="0">
              <a:solidFill>
                <a:schemeClr val="bg1"/>
              </a:solidFill>
              <a:latin typeface="Baskerville Old Face" pitchFamily="18" charset="0"/>
              <a:sym typeface="Wingdings" pitchFamily="2" charset="2"/>
            </a:endParaRPr>
          </a:p>
        </p:txBody>
      </p:sp>
      <p:sp>
        <p:nvSpPr>
          <p:cNvPr id="3082" name="Rectangle 10"/>
          <p:cNvSpPr>
            <a:spLocks noChangeArrowheads="1"/>
          </p:cNvSpPr>
          <p:nvPr/>
        </p:nvSpPr>
        <p:spPr bwMode="auto">
          <a:xfrm>
            <a:off x="250825" y="0"/>
            <a:ext cx="720725" cy="6858000"/>
          </a:xfrm>
          <a:prstGeom prst="rect">
            <a:avLst/>
          </a:prstGeom>
          <a:solidFill>
            <a:srgbClr val="800080"/>
          </a:solidFill>
          <a:ln w="9525">
            <a:solidFill>
              <a:schemeClr val="tx1"/>
            </a:solidFill>
            <a:miter lim="800000"/>
            <a:headEnd/>
            <a:tailEnd/>
          </a:ln>
          <a:effectLst/>
        </p:spPr>
        <p:txBody>
          <a:bodyPr wrap="none" anchor="ctr"/>
          <a:lstStyle/>
          <a:p>
            <a:endParaRPr lang="en-AU"/>
          </a:p>
        </p:txBody>
      </p:sp>
      <p:pic>
        <p:nvPicPr>
          <p:cNvPr id="3083" name="Picture 11" descr="MCj03230960000[1]"/>
          <p:cNvPicPr>
            <a:picLocks noChangeAspect="1" noChangeArrowheads="1"/>
          </p:cNvPicPr>
          <p:nvPr/>
        </p:nvPicPr>
        <p:blipFill>
          <a:blip r:embed="rId2" cstate="print"/>
          <a:srcRect/>
          <a:stretch>
            <a:fillRect/>
          </a:stretch>
        </p:blipFill>
        <p:spPr bwMode="auto">
          <a:xfrm>
            <a:off x="323850" y="4365625"/>
            <a:ext cx="504825" cy="863600"/>
          </a:xfrm>
          <a:prstGeom prst="rect">
            <a:avLst/>
          </a:prstGeom>
          <a:noFill/>
        </p:spPr>
      </p:pic>
      <p:pic>
        <p:nvPicPr>
          <p:cNvPr id="3084" name="Picture 12" descr="MCj03230960000[1]"/>
          <p:cNvPicPr>
            <a:picLocks noChangeAspect="1" noChangeArrowheads="1"/>
          </p:cNvPicPr>
          <p:nvPr/>
        </p:nvPicPr>
        <p:blipFill>
          <a:blip r:embed="rId2" cstate="print"/>
          <a:srcRect/>
          <a:stretch>
            <a:fillRect/>
          </a:stretch>
        </p:blipFill>
        <p:spPr bwMode="auto">
          <a:xfrm>
            <a:off x="323850" y="2924175"/>
            <a:ext cx="504825" cy="863600"/>
          </a:xfrm>
          <a:prstGeom prst="rect">
            <a:avLst/>
          </a:prstGeom>
          <a:noFill/>
        </p:spPr>
      </p:pic>
      <p:pic>
        <p:nvPicPr>
          <p:cNvPr id="3085" name="Picture 13" descr="MCj03230960000[1]"/>
          <p:cNvPicPr>
            <a:picLocks noChangeAspect="1" noChangeArrowheads="1"/>
          </p:cNvPicPr>
          <p:nvPr/>
        </p:nvPicPr>
        <p:blipFill>
          <a:blip r:embed="rId2" cstate="print"/>
          <a:srcRect/>
          <a:stretch>
            <a:fillRect/>
          </a:stretch>
        </p:blipFill>
        <p:spPr bwMode="auto">
          <a:xfrm>
            <a:off x="323850" y="1484313"/>
            <a:ext cx="504825" cy="863600"/>
          </a:xfrm>
          <a:prstGeom prst="rect">
            <a:avLst/>
          </a:prstGeom>
          <a:noFill/>
        </p:spPr>
      </p:pic>
      <p:pic>
        <p:nvPicPr>
          <p:cNvPr id="3086" name="Picture 14" descr="MCj03230960000[1]"/>
          <p:cNvPicPr>
            <a:picLocks noChangeAspect="1" noChangeArrowheads="1"/>
          </p:cNvPicPr>
          <p:nvPr/>
        </p:nvPicPr>
        <p:blipFill>
          <a:blip r:embed="rId2" cstate="print"/>
          <a:srcRect/>
          <a:stretch>
            <a:fillRect/>
          </a:stretch>
        </p:blipFill>
        <p:spPr bwMode="auto">
          <a:xfrm>
            <a:off x="323850" y="5734050"/>
            <a:ext cx="504825" cy="863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d.edu.au/images/staff/Philosophy%20and%20Theology/vglyn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908720"/>
            <a:ext cx="2040000" cy="3060000"/>
          </a:xfrm>
          <a:prstGeom prst="rect">
            <a:avLst/>
          </a:prstGeom>
          <a:noFill/>
          <a:ln w="98425">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051720" y="4869160"/>
            <a:ext cx="5616624" cy="1477328"/>
          </a:xfrm>
          <a:prstGeom prst="rect">
            <a:avLst/>
          </a:prstGeom>
          <a:noFill/>
        </p:spPr>
        <p:txBody>
          <a:bodyPr wrap="square" rtlCol="0">
            <a:spAutoFit/>
          </a:bodyPr>
          <a:lstStyle/>
          <a:p>
            <a:r>
              <a:rPr lang="en-AU" b="1" dirty="0" smtClean="0">
                <a:solidFill>
                  <a:srgbClr val="800000"/>
                </a:solidFill>
                <a:latin typeface="Bookman Old Style" pitchFamily="18" charset="0"/>
              </a:rPr>
              <a:t>Rev </a:t>
            </a:r>
            <a:r>
              <a:rPr lang="en-AU" b="1" dirty="0" err="1" smtClean="0">
                <a:solidFill>
                  <a:srgbClr val="800000"/>
                </a:solidFill>
                <a:latin typeface="Bookman Old Style" pitchFamily="18" charset="0"/>
              </a:rPr>
              <a:t>Fr</a:t>
            </a:r>
            <a:r>
              <a:rPr lang="en-AU" b="1" dirty="0" smtClean="0">
                <a:solidFill>
                  <a:srgbClr val="800000"/>
                </a:solidFill>
                <a:latin typeface="Bookman Old Style" pitchFamily="18" charset="0"/>
              </a:rPr>
              <a:t> Vincent Glynn</a:t>
            </a:r>
          </a:p>
          <a:p>
            <a:r>
              <a:rPr lang="en-AU" b="1" dirty="0" smtClean="0">
                <a:solidFill>
                  <a:srgbClr val="800000"/>
                </a:solidFill>
                <a:latin typeface="Bookman Old Style" pitchFamily="18" charset="0"/>
              </a:rPr>
              <a:t>Senior Lecturer – Sacramental Theology</a:t>
            </a:r>
          </a:p>
          <a:p>
            <a:endParaRPr lang="en-AU" b="1" dirty="0">
              <a:solidFill>
                <a:srgbClr val="800000"/>
              </a:solidFill>
              <a:latin typeface="Bookman Old Style" pitchFamily="18" charset="0"/>
            </a:endParaRPr>
          </a:p>
          <a:p>
            <a:r>
              <a:rPr lang="en-AU" b="1" dirty="0" smtClean="0">
                <a:solidFill>
                  <a:srgbClr val="800000"/>
                </a:solidFill>
                <a:latin typeface="Bookman Old Style" pitchFamily="18" charset="0"/>
              </a:rPr>
              <a:t>Licentiate </a:t>
            </a:r>
            <a:r>
              <a:rPr lang="en-AU" b="1" dirty="0">
                <a:solidFill>
                  <a:srgbClr val="800000"/>
                </a:solidFill>
                <a:latin typeface="Bookman Old Style" pitchFamily="18" charset="0"/>
              </a:rPr>
              <a:t>in Sacramental Theology from the </a:t>
            </a:r>
            <a:r>
              <a:rPr lang="en-AU" b="1" dirty="0" err="1">
                <a:solidFill>
                  <a:srgbClr val="800000"/>
                </a:solidFill>
                <a:latin typeface="Bookman Old Style" pitchFamily="18" charset="0"/>
              </a:rPr>
              <a:t>Pontificio</a:t>
            </a:r>
            <a:r>
              <a:rPr lang="en-AU" b="1" dirty="0">
                <a:solidFill>
                  <a:srgbClr val="800000"/>
                </a:solidFill>
                <a:latin typeface="Bookman Old Style" pitchFamily="18" charset="0"/>
              </a:rPr>
              <a:t> </a:t>
            </a:r>
            <a:r>
              <a:rPr lang="en-AU" b="1" dirty="0" err="1">
                <a:solidFill>
                  <a:srgbClr val="800000"/>
                </a:solidFill>
                <a:latin typeface="Bookman Old Style" pitchFamily="18" charset="0"/>
              </a:rPr>
              <a:t>Anteneo</a:t>
            </a:r>
            <a:r>
              <a:rPr lang="en-AU" b="1" dirty="0">
                <a:solidFill>
                  <a:srgbClr val="800000"/>
                </a:solidFill>
                <a:latin typeface="Bookman Old Style" pitchFamily="18" charset="0"/>
              </a:rPr>
              <a:t> San </a:t>
            </a:r>
            <a:r>
              <a:rPr lang="en-AU" b="1" dirty="0" err="1">
                <a:solidFill>
                  <a:srgbClr val="800000"/>
                </a:solidFill>
                <a:latin typeface="Bookman Old Style" pitchFamily="18" charset="0"/>
              </a:rPr>
              <a:t>Anselmo</a:t>
            </a:r>
            <a:r>
              <a:rPr lang="en-AU" b="1" dirty="0">
                <a:solidFill>
                  <a:srgbClr val="800000"/>
                </a:solidFill>
                <a:latin typeface="Bookman Old Style" pitchFamily="18" charset="0"/>
              </a:rPr>
              <a:t> Rome.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NCILIATION.wmv">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828600" y="0"/>
            <a:ext cx="1065718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87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483</TotalTime>
  <Words>443</Words>
  <Application>Microsoft Office PowerPoint</Application>
  <PresentationFormat>On-screen Show (4:3)</PresentationFormat>
  <Paragraphs>104</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First Reconciliation</vt:lpstr>
      <vt:lpstr>Slide 2</vt:lpstr>
      <vt:lpstr>Slide 3</vt:lpstr>
      <vt:lpstr>Children learn to celebrate the  Sacrament of Penance as soon as they can benefit from the experience of acknowledging responsibility for their wrong– doing, and from knowing they are forgiven and accepted by God.   Children's First Communion is preceded by the Sacrament of Penance.</vt:lpstr>
      <vt:lpstr>Slide 5</vt:lpstr>
      <vt:lpstr>Slide 6</vt:lpstr>
      <vt:lpstr>Slide 7</vt:lpstr>
      <vt:lpstr>Slide 8</vt:lpstr>
      <vt:lpstr>Slide 9</vt:lpstr>
      <vt:lpstr>Slide 10</vt:lpstr>
      <vt:lpstr>Celebrating Reconciliation</vt:lpstr>
      <vt:lpstr>Celebrating Reconciliation</vt:lpstr>
      <vt:lpstr>Slide 13</vt:lpstr>
      <vt:lpstr>Slide 14</vt:lpstr>
      <vt:lpstr>Information</vt:lpstr>
      <vt:lpstr> I forgive myself and others. I learn from my mistakes. With God’s help I have the power to keep changing for the better. </vt:lpstr>
      <vt:lpstr>Slide 17</vt:lpstr>
      <vt:lpstr>Slide 18</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dc:creator>
  <cp:lastModifiedBy>Default</cp:lastModifiedBy>
  <cp:revision>35</cp:revision>
  <dcterms:created xsi:type="dcterms:W3CDTF">2009-06-23T14:51:00Z</dcterms:created>
  <dcterms:modified xsi:type="dcterms:W3CDTF">2012-07-31T13:55:19Z</dcterms:modified>
</cp:coreProperties>
</file>