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ctivities/T%20Chart%20Strategy.d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hyperlink" Target="http://images.google.com.au/imghp?hl=en&amp;tab=w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ctivities/5ws%20+%20H%20for%20Luke.doc" TargetMode="External"/><Relationship Id="rId2" Type="http://schemas.openxmlformats.org/officeDocument/2006/relationships/hyperlink" Target="http://www.biblegateway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Activities/5ws%20+%20H%20for%20Matthew.do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ctivities/Venn%20Diagram%20Strategy.d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blegateway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The%20Birth%20of%20JC.flv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Activities/Compare%20Contrast%20Strategy.doc" TargetMode="Externa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51648" cy="1219200"/>
          </a:xfrm>
        </p:spPr>
        <p:txBody>
          <a:bodyPr/>
          <a:lstStyle/>
          <a:p>
            <a:r>
              <a:rPr lang="en-AU" dirty="0" smtClean="0"/>
              <a:t>The Birth of Jesus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854696" cy="762000"/>
          </a:xfrm>
        </p:spPr>
        <p:txBody>
          <a:bodyPr/>
          <a:lstStyle/>
          <a:p>
            <a:r>
              <a:rPr lang="en-AU" dirty="0" smtClean="0"/>
              <a:t>Comparing the Stories</a:t>
            </a:r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7264400" y="6165850"/>
            <a:ext cx="1627188" cy="431801"/>
            <a:chOff x="7264400" y="6165850"/>
            <a:chExt cx="1627188" cy="431801"/>
          </a:xfrm>
        </p:grpSpPr>
        <p:sp>
          <p:nvSpPr>
            <p:cNvPr id="5" name="AutoShape 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8459788" y="6308725"/>
              <a:ext cx="431800" cy="288925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" name="AutoShape 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7874000" y="6165850"/>
              <a:ext cx="431800" cy="431800"/>
            </a:xfrm>
            <a:prstGeom prst="actionButtonHome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43999"/>
                  </a:srgbClr>
                </a:gs>
                <a:gs pos="70000">
                  <a:srgbClr val="C4D6EB">
                    <a:alpha val="62000"/>
                  </a:srgbClr>
                </a:gs>
                <a:gs pos="100000">
                  <a:srgbClr val="FFEBFA">
                    <a:alpha val="80000"/>
                  </a:srgbClr>
                </a:gs>
              </a:gsLst>
              <a:path path="rect">
                <a:fillToRect l="50000" t="50000" r="50000" b="50000"/>
              </a:path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7" name="AutoShape 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 flipH="1">
              <a:off x="7264400" y="6310313"/>
              <a:ext cx="431800" cy="287338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pic>
        <p:nvPicPr>
          <p:cNvPr id="4098" name="Picture 2" descr="JesusBirth.jpg Jesus Birth image by LuellaM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19449"/>
            <a:ext cx="5315511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Xmas ca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013936"/>
            <a:ext cx="5410200" cy="2015389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9600" y="2057400"/>
            <a:ext cx="563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kumimoji="0" lang="en-A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  <a:sym typeface="Wingdings 2" pitchFamily="18" charset="2"/>
              </a:rPr>
              <a:t>Use </a:t>
            </a:r>
            <a:r>
              <a:rPr lang="en-AU" i="1" dirty="0" smtClean="0">
                <a:ea typeface="Times New Roman" pitchFamily="18" charset="0"/>
                <a:cs typeface="Tahoma" pitchFamily="34" charset="0"/>
              </a:rPr>
              <a:t>Google Image Search </a:t>
            </a:r>
            <a:r>
              <a:rPr lang="en-AU" dirty="0" smtClean="0">
                <a:ea typeface="Times New Roman" pitchFamily="18" charset="0"/>
                <a:cs typeface="Tahoma" pitchFamily="34" charset="0"/>
              </a:rPr>
              <a:t>to locate online Christmas cards and images.</a:t>
            </a:r>
            <a:endParaRPr kumimoji="0" lang="en-AU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21038" algn="l"/>
              </a:tabLst>
            </a:pPr>
            <a:endParaRPr lang="en-AU" baseline="0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Use a 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  <a:hlinkClick r:id="rId3" action="ppaction://hlinkfile"/>
              </a:rPr>
              <a:t>T Chart 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 to record </a:t>
            </a:r>
            <a:r>
              <a:rPr lang="en-AU" dirty="0" smtClean="0">
                <a:ea typeface="Times New Roman" pitchFamily="18" charset="0"/>
                <a:cs typeface="Tahoma" pitchFamily="34" charset="0"/>
              </a:rPr>
              <a:t>people and things found on the Christmas cards.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64400" y="6165850"/>
            <a:ext cx="1627188" cy="431801"/>
            <a:chOff x="7264400" y="6165850"/>
            <a:chExt cx="1627188" cy="431801"/>
          </a:xfrm>
        </p:grpSpPr>
        <p:sp>
          <p:nvSpPr>
            <p:cNvPr id="8" name="AutoShape 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8459788" y="6308725"/>
              <a:ext cx="431800" cy="288925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AutoShape 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7874000" y="6165850"/>
              <a:ext cx="431800" cy="431800"/>
            </a:xfrm>
            <a:prstGeom prst="actionButtonHome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43999"/>
                  </a:srgbClr>
                </a:gs>
                <a:gs pos="70000">
                  <a:srgbClr val="C4D6EB">
                    <a:alpha val="62000"/>
                  </a:srgbClr>
                </a:gs>
                <a:gs pos="100000">
                  <a:srgbClr val="FFEBFA">
                    <a:alpha val="80000"/>
                  </a:srgbClr>
                </a:gs>
              </a:gsLst>
              <a:path path="rect">
                <a:fillToRect l="50000" t="50000" r="50000" b="50000"/>
              </a:path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AutoShape 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 flipH="1">
              <a:off x="7264400" y="6310313"/>
              <a:ext cx="431800" cy="287338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3573333" y="695980"/>
            <a:ext cx="56468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Images found in the Christmas Story </a:t>
            </a:r>
            <a:endParaRPr lang="en-AU" sz="4000" dirty="0">
              <a:latin typeface="Calibri" pitchFamily="34" charset="0"/>
            </a:endParaRPr>
          </a:p>
        </p:txBody>
      </p:sp>
      <p:pic>
        <p:nvPicPr>
          <p:cNvPr id="2057" name="Picture 9" descr="Google Imag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276600"/>
            <a:ext cx="2246515" cy="895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14400" y="2757101"/>
            <a:ext cx="7696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kumimoji="0" lang="en-A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  <a:sym typeface="Wingdings 2" pitchFamily="18" charset="2"/>
              </a:rPr>
              <a:t>Locate and read the two different 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accounts of the Christmas Story</a:t>
            </a:r>
            <a:r>
              <a:rPr kumimoji="0" lang="en-A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  <a:sym typeface="Wingdings 2" pitchFamily="18" charset="2"/>
              </a:rPr>
              <a:t> in 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Matthew’s  and Luke’s Gospels.</a:t>
            </a:r>
            <a:endParaRPr kumimoji="0" lang="en-AU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221038" algn="l"/>
              </a:tabLst>
            </a:pPr>
            <a:endParaRPr lang="en-AU" baseline="0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Use a 5Ws + H Chart to record </a:t>
            </a:r>
            <a:r>
              <a:rPr lang="en-AU" dirty="0" smtClean="0">
                <a:ea typeface="Times New Roman" pitchFamily="18" charset="0"/>
                <a:cs typeface="Tahoma" pitchFamily="34" charset="0"/>
              </a:rPr>
              <a:t>your information.  Complete one chart for each of the Gospel Accounts.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7264400" y="6165850"/>
            <a:ext cx="1627188" cy="431801"/>
            <a:chOff x="7264400" y="6165850"/>
            <a:chExt cx="1627188" cy="431801"/>
          </a:xfrm>
        </p:grpSpPr>
        <p:sp>
          <p:nvSpPr>
            <p:cNvPr id="8" name="AutoShape 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8459788" y="6308725"/>
              <a:ext cx="431800" cy="288925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AutoShape 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7874000" y="6165850"/>
              <a:ext cx="431800" cy="431800"/>
            </a:xfrm>
            <a:prstGeom prst="actionButtonHome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43999"/>
                  </a:srgbClr>
                </a:gs>
                <a:gs pos="70000">
                  <a:srgbClr val="C4D6EB">
                    <a:alpha val="62000"/>
                  </a:srgbClr>
                </a:gs>
                <a:gs pos="100000">
                  <a:srgbClr val="FFEBFA">
                    <a:alpha val="80000"/>
                  </a:srgbClr>
                </a:gs>
              </a:gsLst>
              <a:path path="rect">
                <a:fillToRect l="50000" t="50000" r="50000" b="50000"/>
              </a:path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AutoShape 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 flipH="1">
              <a:off x="7264400" y="6310313"/>
              <a:ext cx="431800" cy="287338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800600" y="1484293"/>
            <a:ext cx="419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Matthew’s Christmas Story </a:t>
            </a:r>
            <a:r>
              <a:rPr lang="en-AU" sz="2800" i="1" dirty="0" smtClean="0"/>
              <a:t>Matthew 1:18-2:12</a:t>
            </a:r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en-AU" sz="4000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400" y="4267200"/>
            <a:ext cx="47333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2"/>
              </a:rPr>
              <a:t>http://www.biblegateway.com/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16" name="Rectangle 15"/>
          <p:cNvSpPr/>
          <p:nvPr/>
        </p:nvSpPr>
        <p:spPr>
          <a:xfrm>
            <a:off x="381000" y="1027093"/>
            <a:ext cx="419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Luke’s Christmas Story </a:t>
            </a:r>
            <a:r>
              <a:rPr lang="en-AU" sz="2800" i="1" dirty="0" smtClean="0">
                <a:solidFill>
                  <a:prstClr val="black"/>
                </a:solidFill>
              </a:rPr>
              <a:t>Luke 2:1-20 </a:t>
            </a:r>
            <a:endParaRPr lang="en-AU" sz="2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81000" y="5029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Record </a:t>
            </a:r>
            <a:r>
              <a:rPr lang="en-AU" dirty="0" smtClean="0">
                <a:hlinkClick r:id="rId3" action="ppaction://hlinkfile"/>
              </a:rPr>
              <a:t>here</a:t>
            </a:r>
            <a:r>
              <a:rPr lang="en-AU" dirty="0" smtClean="0"/>
              <a:t> what you found in Luke’s Gospel.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5257800" y="5029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Record </a:t>
            </a:r>
            <a:r>
              <a:rPr lang="en-AU" dirty="0" smtClean="0">
                <a:hlinkClick r:id="rId4" action="ppaction://hlinkfile"/>
              </a:rPr>
              <a:t>here</a:t>
            </a:r>
            <a:r>
              <a:rPr lang="en-AU" dirty="0" smtClean="0"/>
              <a:t> what you found in Matthew’s Gospel.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Xmas ca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657851"/>
            <a:ext cx="3886200" cy="144767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9600" y="1905000"/>
            <a:ext cx="533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Use a 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  <a:hlinkClick r:id="rId3" action="ppaction://hlinkfile"/>
              </a:rPr>
              <a:t>Venn Diagram 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to record </a:t>
            </a:r>
            <a:r>
              <a:rPr lang="en-AU" dirty="0" smtClean="0">
                <a:ea typeface="Times New Roman" pitchFamily="18" charset="0"/>
                <a:cs typeface="Tahoma" pitchFamily="34" charset="0"/>
              </a:rPr>
              <a:t>the similarities and differences between the two accounts of the Christmas Stories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7264400" y="6165850"/>
            <a:ext cx="1627188" cy="431801"/>
            <a:chOff x="7264400" y="6165850"/>
            <a:chExt cx="1627188" cy="431801"/>
          </a:xfrm>
        </p:grpSpPr>
        <p:sp>
          <p:nvSpPr>
            <p:cNvPr id="8" name="AutoShape 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8459788" y="6308725"/>
              <a:ext cx="431800" cy="288925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AutoShape 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7874000" y="6165850"/>
              <a:ext cx="431800" cy="431800"/>
            </a:xfrm>
            <a:prstGeom prst="actionButtonHome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43999"/>
                  </a:srgbClr>
                </a:gs>
                <a:gs pos="70000">
                  <a:srgbClr val="C4D6EB">
                    <a:alpha val="62000"/>
                  </a:srgbClr>
                </a:gs>
                <a:gs pos="100000">
                  <a:srgbClr val="FFEBFA">
                    <a:alpha val="80000"/>
                  </a:srgbClr>
                </a:gs>
              </a:gsLst>
              <a:path path="rect">
                <a:fillToRect l="50000" t="50000" r="50000" b="50000"/>
              </a:path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AutoShape 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 flipH="1">
              <a:off x="7264400" y="6310313"/>
              <a:ext cx="431800" cy="287338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010415" y="772180"/>
            <a:ext cx="5133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Comparing the Christmas Stories </a:t>
            </a:r>
            <a:endParaRPr lang="en-AU" sz="4000" dirty="0">
              <a:latin typeface="Calibri" pitchFamily="34" charset="0"/>
            </a:endParaRPr>
          </a:p>
        </p:txBody>
      </p:sp>
      <p:pic>
        <p:nvPicPr>
          <p:cNvPr id="17410" name="Picture 2" descr="venn2lined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667000"/>
            <a:ext cx="3038475" cy="20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4800" y="1600200"/>
            <a:ext cx="434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221038" algn="l"/>
              </a:tabLst>
            </a:pPr>
            <a:endParaRPr lang="en-AU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Choose either Matthew or Luke and re-read the Christmas Story using a Bible or </a:t>
            </a:r>
            <a:r>
              <a:rPr lang="en-AU" dirty="0" err="1" smtClean="0">
                <a:ea typeface="Times New Roman" pitchFamily="18" charset="0"/>
                <a:cs typeface="Tahoma" pitchFamily="34" charset="0"/>
                <a:sym typeface="Wingdings 2" pitchFamily="18" charset="2"/>
                <a:hlinkClick r:id="rId2"/>
              </a:rPr>
              <a:t>BibleGateway.com</a:t>
            </a:r>
            <a:endParaRPr lang="en-AU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endParaRPr lang="en-AU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Use Microsoft Word to create a Christmas </a:t>
            </a:r>
            <a:r>
              <a:rPr lang="en-AU" i="1" dirty="0" err="1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e</a:t>
            </a:r>
            <a:r>
              <a:rPr lang="en-AU" dirty="0" err="1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Card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 which accurately reflects the Gospel story you chose.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endParaRPr lang="en-AU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Email the card to someone you know. Explain in the body of the email why you chose the particular Gospel author.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endParaRPr lang="en-AU" dirty="0" smtClean="0">
              <a:ea typeface="Times New Roman" pitchFamily="18" charset="0"/>
              <a:cs typeface="Tahoma" pitchFamily="34" charset="0"/>
              <a:sym typeface="Wingdings 2" pitchFamily="18" charset="2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221038" algn="l"/>
              </a:tabLst>
            </a:pP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Save your email and Christmas </a:t>
            </a:r>
            <a:r>
              <a:rPr lang="en-AU" i="1" dirty="0" err="1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e</a:t>
            </a:r>
            <a:r>
              <a:rPr lang="en-AU" dirty="0" err="1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Card</a:t>
            </a:r>
            <a:r>
              <a:rPr lang="en-AU" dirty="0" smtClean="0">
                <a:ea typeface="Times New Roman" pitchFamily="18" charset="0"/>
                <a:cs typeface="Tahoma" pitchFamily="34" charset="0"/>
                <a:sym typeface="Wingdings 2" pitchFamily="18" charset="2"/>
              </a:rPr>
              <a:t> in your folder. </a:t>
            </a:r>
            <a:endParaRPr lang="en-AU" dirty="0" smtClean="0">
              <a:ea typeface="Times New Roman" pitchFamily="18" charset="0"/>
              <a:cs typeface="Tahoma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7264400" y="6165850"/>
            <a:ext cx="1627188" cy="431801"/>
            <a:chOff x="7264400" y="6165850"/>
            <a:chExt cx="1627188" cy="431801"/>
          </a:xfrm>
        </p:grpSpPr>
        <p:sp>
          <p:nvSpPr>
            <p:cNvPr id="8" name="AutoShape 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8459788" y="6308725"/>
              <a:ext cx="431800" cy="288925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AutoShape 6">
              <a:hlinkClick r:id="" action="ppaction://hlinkshowjump?jump=firstslide" highlightClick="1"/>
            </p:cNvPr>
            <p:cNvSpPr>
              <a:spLocks noChangeArrowheads="1"/>
            </p:cNvSpPr>
            <p:nvPr/>
          </p:nvSpPr>
          <p:spPr bwMode="auto">
            <a:xfrm>
              <a:off x="7874000" y="6165850"/>
              <a:ext cx="431800" cy="431800"/>
            </a:xfrm>
            <a:prstGeom prst="actionButtonHome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43999"/>
                  </a:srgbClr>
                </a:gs>
                <a:gs pos="70000">
                  <a:srgbClr val="C4D6EB">
                    <a:alpha val="62000"/>
                  </a:srgbClr>
                </a:gs>
                <a:gs pos="100000">
                  <a:srgbClr val="FFEBFA">
                    <a:alpha val="80000"/>
                  </a:srgbClr>
                </a:gs>
              </a:gsLst>
              <a:path path="rect">
                <a:fillToRect l="50000" t="50000" r="50000" b="50000"/>
              </a:path>
            </a:gra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AutoShape 7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 flipH="1">
              <a:off x="7264400" y="6310313"/>
              <a:ext cx="431800" cy="287338"/>
            </a:xfrm>
            <a:prstGeom prst="actionButtonForwardNext">
              <a:avLst/>
            </a:prstGeom>
            <a:gradFill rotWithShape="1">
              <a:gsLst>
                <a:gs pos="0">
                  <a:srgbClr val="5E9EFF">
                    <a:alpha val="20000"/>
                  </a:srgbClr>
                </a:gs>
                <a:gs pos="39999">
                  <a:srgbClr val="85C2FF">
                    <a:alpha val="39999"/>
                  </a:srgbClr>
                </a:gs>
                <a:gs pos="70000">
                  <a:srgbClr val="C4D6EB">
                    <a:alpha val="55000"/>
                  </a:srgbClr>
                </a:gs>
                <a:gs pos="100000">
                  <a:srgbClr val="FFEBFA">
                    <a:alpha val="70000"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064635" y="848380"/>
            <a:ext cx="5003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Design your own Christmas Card</a:t>
            </a:r>
            <a:endParaRPr lang="en-AU" sz="4000" dirty="0">
              <a:latin typeface="Calibri" pitchFamily="34" charset="0"/>
            </a:endParaRPr>
          </a:p>
        </p:txBody>
      </p:sp>
      <p:pic>
        <p:nvPicPr>
          <p:cNvPr id="30722" name="Picture 2" descr="http://images.google.com.au/url?source=imgres&amp;ct=img&amp;q=http://i.ehow.com/images/GlobalPhoto/Articles/4668668/ChristmasCard-main_Full.jpg&amp;usg=AFQjCNGiTE6T1i5x_C6vgpU8jwPiurP2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362200"/>
            <a:ext cx="4038600" cy="2625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76400"/>
            <a:ext cx="3124200" cy="270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029200" y="990600"/>
            <a:ext cx="3948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8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ahoma" pitchFamily="34" charset="0"/>
              </a:rPr>
              <a:t>More Christmas Stories…</a:t>
            </a:r>
            <a:endParaRPr lang="en-AU" sz="4000" dirty="0">
              <a:latin typeface="Calibri" pitchFamily="34" charset="0"/>
            </a:endParaRPr>
          </a:p>
        </p:txBody>
      </p:sp>
      <p:pic>
        <p:nvPicPr>
          <p:cNvPr id="1030" name="Picture 6" descr="Wombat Div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143000"/>
            <a:ext cx="2057400" cy="27359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39624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Locate and read the book </a:t>
            </a:r>
            <a:r>
              <a:rPr lang="en-AU" i="1" dirty="0" smtClean="0"/>
              <a:t>Wombat Divine </a:t>
            </a:r>
            <a:r>
              <a:rPr lang="en-AU" dirty="0" smtClean="0"/>
              <a:t>written by </a:t>
            </a:r>
            <a:r>
              <a:rPr lang="en-AU" dirty="0" err="1" smtClean="0"/>
              <a:t>Mem</a:t>
            </a:r>
            <a:r>
              <a:rPr lang="en-AU" dirty="0" smtClean="0"/>
              <a:t> Fox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4495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View this video clip which retells the Christmas Story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5562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AU" dirty="0" smtClean="0"/>
              <a:t>Choose either the picture book or the film and complete a </a:t>
            </a:r>
            <a:r>
              <a:rPr lang="en-AU" dirty="0" smtClean="0">
                <a:hlinkClick r:id="rId5" action="ppaction://hlinkfile"/>
              </a:rPr>
              <a:t>Compare and Contrast Chart</a:t>
            </a:r>
            <a:r>
              <a:rPr lang="en-AU" dirty="0" smtClean="0"/>
              <a:t>.  Identify the similarities and differences between the book/film and one of the Bible accounts of Jesus’ birth.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261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The Birth of Jesus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Birth of Jesus</dc:title>
  <dc:creator>Chris Thomas</dc:creator>
  <cp:lastModifiedBy>Chris Thomas</cp:lastModifiedBy>
  <cp:revision>19</cp:revision>
  <dcterms:created xsi:type="dcterms:W3CDTF">2006-08-16T00:00:00Z</dcterms:created>
  <dcterms:modified xsi:type="dcterms:W3CDTF">2009-10-15T06:40:32Z</dcterms:modified>
</cp:coreProperties>
</file>