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3" r:id="rId2"/>
    <p:sldId id="260" r:id="rId3"/>
    <p:sldId id="259" r:id="rId4"/>
    <p:sldId id="256" r:id="rId5"/>
    <p:sldId id="261" r:id="rId6"/>
    <p:sldId id="258" r:id="rId7"/>
    <p:sldId id="262" r:id="rId8"/>
    <p:sldId id="277" r:id="rId9"/>
    <p:sldId id="278" r:id="rId10"/>
    <p:sldId id="279" r:id="rId11"/>
    <p:sldId id="280" r:id="rId12"/>
    <p:sldId id="273" r:id="rId13"/>
    <p:sldId id="276" r:id="rId14"/>
    <p:sldId id="264" r:id="rId15"/>
    <p:sldId id="265" r:id="rId16"/>
    <p:sldId id="267" r:id="rId17"/>
    <p:sldId id="268" r:id="rId18"/>
    <p:sldId id="269" r:id="rId19"/>
    <p:sldId id="270" r:id="rId20"/>
    <p:sldId id="271" r:id="rId21"/>
    <p:sldId id="272" r:id="rId22"/>
    <p:sldId id="275"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91" autoAdjust="0"/>
  </p:normalViewPr>
  <p:slideViewPr>
    <p:cSldViewPr>
      <p:cViewPr varScale="1">
        <p:scale>
          <a:sx n="69" d="100"/>
          <a:sy n="69" d="100"/>
        </p:scale>
        <p:origin x="-1200" y="-102"/>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41CE8-E026-4681-A810-2C961894541D}" type="datetimeFigureOut">
              <a:rPr lang="en-US" smtClean="0"/>
              <a:pPr/>
              <a:t>9/16/2013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28047-DAC0-47A9-A4E7-6C9F6D3C7994}" type="slidenum">
              <a:rPr lang="en-US" smtClean="0"/>
              <a:pPr/>
              <a:t>‹#›</a:t>
            </a:fld>
            <a:endParaRPr lang="en-US"/>
          </a:p>
        </p:txBody>
      </p:sp>
    </p:spTree>
    <p:extLst>
      <p:ext uri="{BB962C8B-B14F-4D97-AF65-F5344CB8AC3E}">
        <p14:creationId xmlns:p14="http://schemas.microsoft.com/office/powerpoint/2010/main" val="242507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month of October is  known for many things!</a:t>
            </a:r>
          </a:p>
          <a:p>
            <a:endParaRPr lang="en-US" dirty="0"/>
          </a:p>
          <a:p>
            <a:r>
              <a:rPr lang="en-US" dirty="0" smtClean="0"/>
              <a:t>What can you think of that is special about the month of October?</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Sorrowful Mysteries focus on the Passion, suffering, and death of Jesus, when he laid down his life out of love for us. The Sorrowful Mysteries include:</a:t>
            </a:r>
          </a:p>
          <a:p>
            <a:endParaRPr lang="en-US" dirty="0"/>
          </a:p>
          <a:p>
            <a:pPr marL="228600" indent="-228600">
              <a:buFont typeface="+mj-lt"/>
              <a:buAutoNum type="arabicPeriod"/>
            </a:pPr>
            <a:r>
              <a:rPr lang="en-US" b="1" dirty="0" smtClean="0"/>
              <a:t>The Agony in the Garden </a:t>
            </a:r>
            <a:r>
              <a:rPr lang="en-US" dirty="0" smtClean="0"/>
              <a:t>Jesus prays in the Garden of Gethsemane on the night before he dies. </a:t>
            </a:r>
          </a:p>
          <a:p>
            <a:pPr marL="228600" indent="-228600">
              <a:buFont typeface="+mj-lt"/>
              <a:buAutoNum type="arabicPeriod"/>
            </a:pPr>
            <a:r>
              <a:rPr lang="en-US" b="1" dirty="0" smtClean="0"/>
              <a:t>The Scourging at the Pillar </a:t>
            </a:r>
            <a:r>
              <a:rPr lang="en-US" dirty="0" smtClean="0"/>
              <a:t>Jesus is lashed with whips. </a:t>
            </a:r>
          </a:p>
          <a:p>
            <a:pPr marL="228600" indent="-228600">
              <a:buFont typeface="+mj-lt"/>
              <a:buAutoNum type="arabicPeriod"/>
            </a:pPr>
            <a:r>
              <a:rPr lang="en-US" b="1" dirty="0" smtClean="0"/>
              <a:t>The Crowning With Thorns </a:t>
            </a:r>
            <a:r>
              <a:rPr lang="en-US" dirty="0" smtClean="0"/>
              <a:t>Jesus is mocked and crowned with thorns. </a:t>
            </a:r>
          </a:p>
          <a:p>
            <a:pPr marL="228600" indent="-228600">
              <a:buFont typeface="+mj-lt"/>
              <a:buAutoNum type="arabicPeriod"/>
            </a:pPr>
            <a:r>
              <a:rPr lang="en-US" b="1" dirty="0" smtClean="0"/>
              <a:t>The Carrying of the Cross </a:t>
            </a:r>
            <a:r>
              <a:rPr lang="en-US" dirty="0" smtClean="0"/>
              <a:t>Jesus carries the cross that will be used to crucify him. </a:t>
            </a:r>
          </a:p>
          <a:p>
            <a:pPr marL="228600" indent="-228600">
              <a:buFont typeface="+mj-lt"/>
              <a:buAutoNum type="arabicPeriod"/>
            </a:pPr>
            <a:r>
              <a:rPr lang="en-US" b="1" dirty="0" smtClean="0"/>
              <a:t>The Crucifixion </a:t>
            </a:r>
            <a:r>
              <a:rPr lang="en-US" dirty="0" smtClean="0"/>
              <a:t>Jesus is nailed to the cross and dies. </a:t>
            </a:r>
          </a:p>
          <a:p>
            <a:pPr marL="228600" indent="-228600">
              <a:buFont typeface="+mj-lt"/>
              <a:buAutoNum type="arabicPeriod"/>
            </a:pPr>
            <a:endParaRPr lang="en-US" dirty="0"/>
          </a:p>
          <a:p>
            <a:pPr marL="228600" indent="-228600"/>
            <a:r>
              <a:rPr lang="en-US" dirty="0" smtClean="0"/>
              <a:t>The Sorrowful Mysteries are traditionally prayed on Tuesdays and Fridays.</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Glorious Mysteries bring us face to face with the wonderful events surrounding Jesus’ Resurrection and Ascension into heaven. The Glorious Mysteries are:</a:t>
            </a:r>
          </a:p>
          <a:p>
            <a:endParaRPr lang="en-US" dirty="0"/>
          </a:p>
          <a:p>
            <a:pPr marL="228600" indent="-228600">
              <a:buFont typeface="+mj-lt"/>
              <a:buAutoNum type="arabicPeriod"/>
            </a:pPr>
            <a:r>
              <a:rPr lang="en-US" b="1" dirty="0" smtClean="0"/>
              <a:t>The Resurrection</a:t>
            </a:r>
            <a:r>
              <a:rPr lang="en-US" dirty="0" smtClean="0"/>
              <a:t> God the Father raises Jesus from the dead. </a:t>
            </a:r>
          </a:p>
          <a:p>
            <a:pPr marL="228600" indent="-228600">
              <a:buFont typeface="+mj-lt"/>
              <a:buAutoNum type="arabicPeriod"/>
            </a:pPr>
            <a:r>
              <a:rPr lang="en-US" b="1" dirty="0" smtClean="0"/>
              <a:t>The Ascension </a:t>
            </a:r>
            <a:r>
              <a:rPr lang="en-US" dirty="0" smtClean="0"/>
              <a:t>Jesus returns to his Father in heaven. </a:t>
            </a:r>
          </a:p>
          <a:p>
            <a:pPr marL="228600" indent="-228600">
              <a:buFont typeface="+mj-lt"/>
              <a:buAutoNum type="arabicPeriod"/>
            </a:pPr>
            <a:r>
              <a:rPr lang="en-US" b="1" dirty="0" smtClean="0"/>
              <a:t>The Coming of the Holy Spirit </a:t>
            </a:r>
            <a:r>
              <a:rPr lang="en-US" dirty="0" smtClean="0"/>
              <a:t>The Holy Spirit comes to bring new life to the disciples. </a:t>
            </a:r>
          </a:p>
          <a:p>
            <a:pPr marL="228600" indent="-228600">
              <a:buFont typeface="+mj-lt"/>
              <a:buAutoNum type="arabicPeriod"/>
            </a:pPr>
            <a:r>
              <a:rPr lang="en-US" b="1" dirty="0" smtClean="0"/>
              <a:t>The Assumption of Mary </a:t>
            </a:r>
            <a:r>
              <a:rPr lang="en-US" dirty="0" smtClean="0"/>
              <a:t>At the end of her life on earth, Mary is taken body and soul into heaven. </a:t>
            </a:r>
          </a:p>
          <a:p>
            <a:pPr marL="228600" indent="-228600">
              <a:buFont typeface="+mj-lt"/>
              <a:buAutoNum type="arabicPeriod"/>
            </a:pPr>
            <a:r>
              <a:rPr lang="en-US" b="1" dirty="0" smtClean="0"/>
              <a:t>The Coronation of Mary </a:t>
            </a:r>
            <a:r>
              <a:rPr lang="en-US" dirty="0" err="1" smtClean="0"/>
              <a:t>Mary</a:t>
            </a:r>
            <a:r>
              <a:rPr lang="en-US" dirty="0" smtClean="0"/>
              <a:t> is crowned as Queen of Heaven and Earth. </a:t>
            </a:r>
          </a:p>
          <a:p>
            <a:pPr marL="228600" indent="-228600">
              <a:buFont typeface="+mj-lt"/>
              <a:buAutoNum type="arabicPeriod"/>
            </a:pPr>
            <a:endParaRPr lang="en-US" dirty="0"/>
          </a:p>
          <a:p>
            <a:pPr marL="228600" indent="-228600"/>
            <a:r>
              <a:rPr lang="en-US" dirty="0" smtClean="0"/>
              <a:t>The Glorious Mysteries of the Rosary are to be prayed on Wednesdays and Sundays.</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think about it, these 20 images provide us with a “thumbnail” sketch of the Gospels. By praying the Rosary, we are focusing on the most important events in the life of Jesus Christ so that we can come to know him better. </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take a closer look at how we actually pray the Rosary. </a:t>
            </a:r>
          </a:p>
          <a:p>
            <a:endParaRPr lang="en-US" dirty="0"/>
          </a:p>
          <a:p>
            <a:r>
              <a:rPr lang="en-US" dirty="0" smtClean="0"/>
              <a:t>[at this point, it would be helpful for students to have a Rosary in their hands to follow along with you.]</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45928047-DAC0-47A9-A4E7-6C9F6D3C799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we stretch and “warm up” before beginning a strenuous exercise, the Rosary also invites us to “warm up” before we pray the 5 decades of beads.</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Rosary is made up of a string of beads and a crucifix. </a:t>
            </a:r>
          </a:p>
          <a:p>
            <a:endParaRPr lang="en-US" dirty="0"/>
          </a:p>
          <a:p>
            <a:r>
              <a:rPr lang="en-US" dirty="0" smtClean="0"/>
              <a:t>We hold the crucifix in our hands as we pray the Sign of the Cross. </a:t>
            </a:r>
          </a:p>
          <a:p>
            <a:endParaRPr lang="en-US" dirty="0"/>
          </a:p>
          <a:p>
            <a:r>
              <a:rPr lang="en-US" dirty="0" smtClean="0"/>
              <a:t>Then we pray the Apostles’ Creed. </a:t>
            </a:r>
            <a:endParaRPr lang="en-US" dirty="0"/>
          </a:p>
          <a:p>
            <a:r>
              <a:rPr lang="en-US" dirty="0" smtClean="0"/>
              <a:t/>
            </a:r>
            <a:br>
              <a:rPr lang="en-US" dirty="0" smtClean="0"/>
            </a:br>
            <a:r>
              <a:rPr lang="en-US" dirty="0" smtClean="0"/>
              <a:t>Between the crucifix and the medal of Mary, there is a single bead, followed by a set of three beads and another single bead. We pray the Lord's Prayer as we hold the first single bead and a Hail Mary at each bead in the set of three that follows (as we pray for an increase in each of the three theological virtues: faith, hope, and love). Then we pray the Glory Be to the Father. </a:t>
            </a:r>
          </a:p>
          <a:p>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next single bead we think about (or announce, if praying with others) the first mystery and pray the Lord's Prayer. </a:t>
            </a:r>
            <a:br>
              <a:rPr lang="en-US" dirty="0" smtClean="0"/>
            </a:br>
            <a:r>
              <a:rPr lang="en-US" dirty="0" smtClean="0"/>
              <a:t/>
            </a:r>
            <a:br>
              <a:rPr lang="en-US" dirty="0" smtClean="0"/>
            </a:br>
            <a:r>
              <a:rPr lang="en-US" dirty="0" smtClean="0"/>
              <a:t>There are five sets of ten beads; each set is called a decade. We pray a Hail Mary on each bead of a decade as we reflect on a particular mystery in the lives of Jesus and Mary. </a:t>
            </a:r>
          </a:p>
          <a:p>
            <a:endParaRPr lang="en-US" dirty="0"/>
          </a:p>
          <a:p>
            <a:r>
              <a:rPr lang="en-US" dirty="0" smtClean="0"/>
              <a:t>The Glory Be to the Father is prayed at the end of each set. Between sets is a single bead on which we think about one of the mysteries and pray the Lord's Prayer. </a:t>
            </a:r>
            <a:br>
              <a:rPr lang="en-US" dirty="0" smtClean="0"/>
            </a:b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next single bead we think about (or announce, if praying with others) the second mystery and pray the Lord's Prayer. </a:t>
            </a:r>
            <a:br>
              <a:rPr lang="en-US" dirty="0" smtClean="0"/>
            </a:br>
            <a:r>
              <a:rPr lang="en-US" dirty="0" smtClean="0"/>
              <a:t/>
            </a:r>
            <a:br>
              <a:rPr lang="en-US" dirty="0" smtClean="0"/>
            </a:br>
            <a:r>
              <a:rPr lang="en-US" dirty="0" smtClean="0"/>
              <a:t>We pray a Hail Mary on each bead of this decade as we reflect on the announced mystery. </a:t>
            </a:r>
          </a:p>
          <a:p>
            <a:endParaRPr lang="en-US" dirty="0" smtClean="0"/>
          </a:p>
          <a:p>
            <a:r>
              <a:rPr lang="en-US" dirty="0" smtClean="0"/>
              <a:t>The Glory Be to the Father is prayed at the end of the decade. </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next single bead we think about (or announce, if praying with others) the third mystery and pray the Lord's Prayer. </a:t>
            </a:r>
            <a:br>
              <a:rPr lang="en-US" dirty="0" smtClean="0"/>
            </a:br>
            <a:r>
              <a:rPr lang="en-US" dirty="0" smtClean="0"/>
              <a:t/>
            </a:r>
            <a:br>
              <a:rPr lang="en-US" dirty="0" smtClean="0"/>
            </a:br>
            <a:r>
              <a:rPr lang="en-US" dirty="0" smtClean="0"/>
              <a:t>We pray a Hail Mary on each bead of this decade as we reflect on the announced mystery. </a:t>
            </a:r>
          </a:p>
          <a:p>
            <a:endParaRPr lang="en-US" dirty="0" smtClean="0"/>
          </a:p>
          <a:p>
            <a:r>
              <a:rPr lang="en-US" dirty="0" smtClean="0"/>
              <a:t>The Glory Be to the Father is prayed at the end of the decade. </a:t>
            </a:r>
          </a:p>
          <a:p>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next single bead we think about (or announce, if praying with others) the fourth mystery and pray the Lord's Prayer. </a:t>
            </a:r>
            <a:br>
              <a:rPr lang="en-US" dirty="0" smtClean="0"/>
            </a:br>
            <a:r>
              <a:rPr lang="en-US" dirty="0" smtClean="0"/>
              <a:t/>
            </a:r>
            <a:br>
              <a:rPr lang="en-US" dirty="0" smtClean="0"/>
            </a:br>
            <a:r>
              <a:rPr lang="en-US" dirty="0" smtClean="0"/>
              <a:t>We pray a Hail Mary on each bead of this decade as we reflect on the announced mystery. </a:t>
            </a:r>
          </a:p>
          <a:p>
            <a:endParaRPr lang="en-US" dirty="0" smtClean="0"/>
          </a:p>
          <a:p>
            <a:r>
              <a:rPr lang="en-US" dirty="0" smtClean="0"/>
              <a:t>The Glory Be to the Father is prayed at the end of the decade. </a:t>
            </a:r>
          </a:p>
          <a:p>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fun things are happening in the month of October!</a:t>
            </a:r>
          </a:p>
          <a:p>
            <a:endParaRPr lang="en-US" dirty="0"/>
          </a:p>
          <a:p>
            <a:r>
              <a:rPr lang="en-US" dirty="0" smtClean="0"/>
              <a:t>The</a:t>
            </a:r>
            <a:r>
              <a:rPr lang="en-US" baseline="0" dirty="0" smtClean="0"/>
              <a:t> seasons change to the start of the wet season when we see leaves grow on some of the trees that have had no leaves on for a while and we get clouds in the sky and some rain.</a:t>
            </a:r>
            <a:endParaRPr lang="en-US" dirty="0" smtClean="0"/>
          </a:p>
          <a:p>
            <a:endParaRPr lang="en-US" dirty="0"/>
          </a:p>
          <a:p>
            <a:r>
              <a:rPr lang="en-US" dirty="0" smtClean="0"/>
              <a:t>But there’s something else that makes the month of October a special month: it is the month of the Holy Rosary and, in fact, October 7 is the Feast of the Holy Rosary. Throughout the entire month, Catholics are encouraged to pray the Rosary to grow closer to Jesus through his Mother, Mary. </a:t>
            </a:r>
          </a:p>
          <a:p>
            <a:endParaRPr lang="en-US" dirty="0"/>
          </a:p>
          <a:p>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next single bead we think about (or announce, if praying with others) the fifth mystery and pray the Lord's Prayer. </a:t>
            </a:r>
            <a:br>
              <a:rPr lang="en-US" dirty="0" smtClean="0"/>
            </a:br>
            <a:r>
              <a:rPr lang="en-US" dirty="0" smtClean="0"/>
              <a:t/>
            </a:r>
            <a:br>
              <a:rPr lang="en-US" dirty="0" smtClean="0"/>
            </a:br>
            <a:r>
              <a:rPr lang="en-US" dirty="0" smtClean="0"/>
              <a:t>We pray a Hail Mary on each bead of this decade as we reflect on the announced mystery. </a:t>
            </a:r>
          </a:p>
          <a:p>
            <a:endParaRPr lang="en-US" dirty="0" smtClean="0"/>
          </a:p>
          <a:p>
            <a:r>
              <a:rPr lang="en-US" dirty="0" smtClean="0"/>
              <a:t>The Glory Be to the Father is prayed at the end of the decade. </a:t>
            </a:r>
          </a:p>
          <a:p>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many, it is customary to pray the prayer, </a:t>
            </a:r>
            <a:r>
              <a:rPr lang="en-US" i="1" dirty="0" smtClean="0"/>
              <a:t>Hail, Holy Queen</a:t>
            </a:r>
            <a:r>
              <a:rPr lang="en-US" dirty="0" smtClean="0"/>
              <a:t>, while holding the medal. </a:t>
            </a:r>
          </a:p>
          <a:p>
            <a:endParaRPr lang="en-US" dirty="0"/>
          </a:p>
          <a:p>
            <a:r>
              <a:rPr lang="en-US" dirty="0" smtClean="0"/>
              <a:t>We end by holding the crucifix in our hands as we pray the Sign of the Cross. </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have noticed that many pictures and statues of Mary depict her as showing us her Son, Jesus, as if offering him to us so that we can grow closer to him. In the same way, through the Rosary, Mary is “holding up” her Son Jesus so that we can see him and believe in him. </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praying the Rosary involves a lot of repetition, this is something that you are used to. Many of the songs you listen to repeat words and phrases over and over again for emphasis or just as way of inviting us to “lose ourselves” in the music. In the same way, the Rosary invites us to “lose ourselves” in the rhythm of the Hail, </a:t>
            </a:r>
            <a:r>
              <a:rPr lang="en-US" dirty="0" err="1" smtClean="0"/>
              <a:t>Marys</a:t>
            </a:r>
            <a:r>
              <a:rPr lang="en-US" dirty="0" smtClean="0"/>
              <a:t> being prayed in repetition.</a:t>
            </a:r>
          </a:p>
          <a:p>
            <a:endParaRPr lang="en-US" dirty="0"/>
          </a:p>
          <a:p>
            <a:r>
              <a:rPr lang="en-US" dirty="0" smtClean="0"/>
              <a:t>Likewise, when you find a song you like, you don’t listen to it only once: you find yourself playing it over and over again over time. In the same way, we don’t “visit” the amazing story of Jesus only once! We return to it over and over again throughout our lives, allowing the story of Jesus to speak to our hearts at different moments in our lives. </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what the Rosary is and how we pray it.</a:t>
            </a:r>
          </a:p>
          <a:p>
            <a:endParaRPr lang="en-US" dirty="0"/>
          </a:p>
          <a:p>
            <a:r>
              <a:rPr lang="en-US" dirty="0" smtClean="0"/>
              <a:t>For starters, think of what you do when you go to an </a:t>
            </a:r>
            <a:r>
              <a:rPr lang="en-US" dirty="0" smtClean="0"/>
              <a:t>art gallery or look at a</a:t>
            </a:r>
            <a:r>
              <a:rPr lang="en-US" baseline="0" dirty="0" smtClean="0"/>
              <a:t> painting</a:t>
            </a:r>
            <a:r>
              <a:rPr lang="en-US" dirty="0" smtClean="0"/>
              <a:t>.  When you look at a painting, you </a:t>
            </a:r>
            <a:r>
              <a:rPr lang="en-US" dirty="0" smtClean="0"/>
              <a:t>pause and gaze at the image, taking in all of the colors, the texture, the pattern, and the shapes.</a:t>
            </a:r>
          </a:p>
          <a:p>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many ways, praying the Rosary is like gazing on different images that show us events in the lives of Jesus and his Mother, Mary. When we pray by “mentally gazing” at these moments in the lives of Jesus and Mary, we call that  </a:t>
            </a:r>
            <a:r>
              <a:rPr lang="en-US" i="1" dirty="0" smtClean="0"/>
              <a:t>meditation</a:t>
            </a:r>
            <a:r>
              <a:rPr lang="en-US" dirty="0" smtClean="0"/>
              <a:t>. Praying in this manner helps us to be more </a:t>
            </a:r>
            <a:r>
              <a:rPr lang="en-US" i="1" dirty="0" smtClean="0"/>
              <a:t>contemplative</a:t>
            </a:r>
            <a:r>
              <a:rPr lang="en-US" dirty="0" smtClean="0"/>
              <a:t> (reflective, thoughtful). </a:t>
            </a:r>
          </a:p>
          <a:p>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Praying in this way can be a challenge for us, especially since we live in a world with so many distractions. It’s hard to stay focused. That’s where the Rosary beads come in!</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brains are often jumping around from thought to thought, from idea to idea, and from worry to worry, in much the same way that monkeys jump from tree to tree, branch to branch.  The Buddhists refer to this as “monkey brain” – the tendency of our minds to skip around. Praying the Rosary and fingering the beads is a way that we “tame” the ‘monkey brain!” The beads help us to keep our focus and to prevent the mind from skipping away during prayer. </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do we reflect on when we are praying the Rosary? What are these “images” of moments in the lives of Jesus and Mary? We call these moments the “Mysteries” of the Rosary and they are divided into 4 different sets, much the way an art </a:t>
            </a:r>
            <a:r>
              <a:rPr lang="en-US" dirty="0" err="1" smtClean="0"/>
              <a:t>centre</a:t>
            </a:r>
            <a:r>
              <a:rPr lang="en-US" dirty="0" smtClean="0"/>
              <a:t> </a:t>
            </a:r>
            <a:r>
              <a:rPr lang="en-US" dirty="0" smtClean="0"/>
              <a:t>is divided into different galleries, each with a different theme. Let’s take a look at the 4 themes of the Mysteries of the Rosary. </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set of Mysteries are referred to as the Joyful Mysteries because they focus on the wonderful events leading up to and following Jesus’ birth. The Joyful mysteries are:</a:t>
            </a:r>
          </a:p>
          <a:p>
            <a:pPr marL="228600" indent="-228600">
              <a:buFont typeface="+mj-lt"/>
              <a:buAutoNum type="arabicPeriod"/>
            </a:pPr>
            <a:r>
              <a:rPr lang="en-US" b="1" dirty="0" smtClean="0"/>
              <a:t>The Annunciation </a:t>
            </a:r>
            <a:r>
              <a:rPr lang="en-US" dirty="0" smtClean="0"/>
              <a:t>Mary learns that she has been chosen to be the mother of Jesus. </a:t>
            </a:r>
          </a:p>
          <a:p>
            <a:pPr marL="228600" indent="-228600">
              <a:buFont typeface="+mj-lt"/>
              <a:buAutoNum type="arabicPeriod"/>
            </a:pPr>
            <a:r>
              <a:rPr lang="en-US" b="1" dirty="0" smtClean="0"/>
              <a:t>The Visitation </a:t>
            </a:r>
            <a:r>
              <a:rPr lang="en-US" dirty="0" smtClean="0"/>
              <a:t>Mary visits Elizabeth, who tells her that she will always be remembered. </a:t>
            </a:r>
          </a:p>
          <a:p>
            <a:pPr marL="228600" indent="-228600">
              <a:buFont typeface="+mj-lt"/>
              <a:buAutoNum type="arabicPeriod"/>
            </a:pPr>
            <a:r>
              <a:rPr lang="en-US" b="1" dirty="0" smtClean="0"/>
              <a:t>The Nativity </a:t>
            </a:r>
            <a:r>
              <a:rPr lang="en-US" dirty="0" smtClean="0"/>
              <a:t>Jesus is born in a stable in Bethlehem. </a:t>
            </a:r>
          </a:p>
          <a:p>
            <a:pPr marL="228600" indent="-228600">
              <a:buFont typeface="+mj-lt"/>
              <a:buAutoNum type="arabicPeriod"/>
            </a:pPr>
            <a:r>
              <a:rPr lang="en-US" b="1" dirty="0" smtClean="0"/>
              <a:t>The Presentation </a:t>
            </a:r>
            <a:r>
              <a:rPr lang="en-US" dirty="0" smtClean="0"/>
              <a:t>Mary and Joseph take the infant Jesus to the Temple to present him to God. </a:t>
            </a:r>
          </a:p>
          <a:p>
            <a:pPr marL="228600" indent="-228600">
              <a:buFont typeface="+mj-lt"/>
              <a:buAutoNum type="arabicPeriod"/>
            </a:pPr>
            <a:r>
              <a:rPr lang="en-US" b="1" dirty="0" smtClean="0"/>
              <a:t>The Finding of Jesus in the Temple </a:t>
            </a:r>
            <a:r>
              <a:rPr lang="en-US" dirty="0" smtClean="0"/>
              <a:t>Jesus is found in the Temple discussing his faith with the teachers. </a:t>
            </a:r>
          </a:p>
          <a:p>
            <a:pPr marL="228600" indent="-228600">
              <a:buFont typeface="+mj-lt"/>
              <a:buAutoNum type="arabicPeriod"/>
            </a:pPr>
            <a:endParaRPr lang="en-US" dirty="0"/>
          </a:p>
          <a:p>
            <a:pPr marL="228600" indent="-228600"/>
            <a:r>
              <a:rPr lang="en-US" dirty="0" smtClean="0"/>
              <a:t>The Joyful Mysteries are traditionally prayed on Mondays and Saturdays. </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Luminous Mysteries (also called the Mysteries of Light) were added to the Rosary by Pope John Paul II in 2002, the first change to the Rosary in over 400 years! The Luminous Mysteries focus on the public ministry of Jesus when he shared the light  of truth through his words and deeds. The Luminous Mysteries are:</a:t>
            </a:r>
          </a:p>
          <a:p>
            <a:endParaRPr lang="en-US" dirty="0"/>
          </a:p>
          <a:p>
            <a:pPr marL="228600" indent="-228600">
              <a:buFont typeface="+mj-lt"/>
              <a:buAutoNum type="arabicPeriod"/>
            </a:pPr>
            <a:r>
              <a:rPr lang="en-US" b="1" dirty="0" smtClean="0"/>
              <a:t>The Baptism of Jesus in the River Jordan </a:t>
            </a:r>
            <a:r>
              <a:rPr lang="en-US" dirty="0" smtClean="0"/>
              <a:t>God proclaims that Jesus is his beloved Son. </a:t>
            </a:r>
          </a:p>
          <a:p>
            <a:pPr marL="228600" indent="-228600">
              <a:buFont typeface="+mj-lt"/>
              <a:buAutoNum type="arabicPeriod"/>
            </a:pPr>
            <a:r>
              <a:rPr lang="en-US" b="1" dirty="0" smtClean="0"/>
              <a:t>The Wedding Feast at Cana </a:t>
            </a:r>
            <a:r>
              <a:rPr lang="en-US" dirty="0" smtClean="0"/>
              <a:t>At Mary’s request, Jesus performs his first miracle. </a:t>
            </a:r>
          </a:p>
          <a:p>
            <a:pPr marL="228600" indent="-228600">
              <a:buFont typeface="+mj-lt"/>
              <a:buAutoNum type="arabicPeriod"/>
            </a:pPr>
            <a:r>
              <a:rPr lang="en-US" b="1" dirty="0" smtClean="0"/>
              <a:t>The Proclamation of the Kingdom of God </a:t>
            </a:r>
            <a:r>
              <a:rPr lang="en-US" dirty="0" smtClean="0"/>
              <a:t>Jesus calls all to conversion and service to the Kingdom. </a:t>
            </a:r>
          </a:p>
          <a:p>
            <a:pPr marL="228600" indent="-228600">
              <a:buFont typeface="+mj-lt"/>
              <a:buAutoNum type="arabicPeriod"/>
            </a:pPr>
            <a:r>
              <a:rPr lang="en-US" b="1" dirty="0" smtClean="0"/>
              <a:t>The Transfiguration of Jesus </a:t>
            </a:r>
            <a:r>
              <a:rPr lang="en-US" dirty="0" err="1" smtClean="0"/>
              <a:t>Jesus</a:t>
            </a:r>
            <a:r>
              <a:rPr lang="en-US" dirty="0" smtClean="0"/>
              <a:t> is revealed in glory to Peter, James, and John. </a:t>
            </a:r>
          </a:p>
          <a:p>
            <a:pPr marL="228600" indent="-228600">
              <a:buFont typeface="+mj-lt"/>
              <a:buAutoNum type="arabicPeriod"/>
            </a:pPr>
            <a:r>
              <a:rPr lang="en-US" b="1" dirty="0" smtClean="0"/>
              <a:t>The Institution of the Eucharist </a:t>
            </a:r>
            <a:r>
              <a:rPr lang="en-US" dirty="0" smtClean="0"/>
              <a:t>Jesus offers his Body and Blood at the Last Supper. </a:t>
            </a:r>
          </a:p>
          <a:p>
            <a:pPr marL="228600" indent="-228600">
              <a:buFont typeface="+mj-lt"/>
              <a:buAutoNum type="arabicPeriod"/>
            </a:pPr>
            <a:endParaRPr lang="en-US" dirty="0"/>
          </a:p>
          <a:p>
            <a:pPr marL="228600" indent="-228600"/>
            <a:r>
              <a:rPr lang="en-US" dirty="0" smtClean="0"/>
              <a:t>It is suggested that the Luminous Mysteries be prayed on Thursdays.</a:t>
            </a:r>
            <a:endParaRPr lang="en-US" dirty="0"/>
          </a:p>
        </p:txBody>
      </p:sp>
      <p:sp>
        <p:nvSpPr>
          <p:cNvPr id="4" name="Slide Number Placeholder 3"/>
          <p:cNvSpPr>
            <a:spLocks noGrp="1"/>
          </p:cNvSpPr>
          <p:nvPr>
            <p:ph type="sldNum" sz="quarter" idx="10"/>
          </p:nvPr>
        </p:nvSpPr>
        <p:spPr/>
        <p:txBody>
          <a:bodyPr/>
          <a:lstStyle/>
          <a:p>
            <a:fld id="{45928047-DAC0-47A9-A4E7-6C9F6D3C799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85599C-3275-407F-BA3C-476CAAA81C84}" type="datetimeFigureOut">
              <a:rPr lang="en-US" smtClean="0"/>
              <a:pPr/>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5599C-3275-407F-BA3C-476CAAA81C84}" type="datetimeFigureOut">
              <a:rPr lang="en-US" smtClean="0"/>
              <a:pPr/>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5599C-3275-407F-BA3C-476CAAA81C84}" type="datetimeFigureOut">
              <a:rPr lang="en-US" smtClean="0"/>
              <a:pPr/>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5599C-3275-407F-BA3C-476CAAA81C84}" type="datetimeFigureOut">
              <a:rPr lang="en-US" smtClean="0"/>
              <a:pPr/>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5599C-3275-407F-BA3C-476CAAA81C84}" type="datetimeFigureOut">
              <a:rPr lang="en-US" smtClean="0"/>
              <a:pPr/>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85599C-3275-407F-BA3C-476CAAA81C84}" type="datetimeFigureOut">
              <a:rPr lang="en-US" smtClean="0"/>
              <a:pPr/>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85599C-3275-407F-BA3C-476CAAA81C84}" type="datetimeFigureOut">
              <a:rPr lang="en-US" smtClean="0"/>
              <a:pPr/>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85599C-3275-407F-BA3C-476CAAA81C84}" type="datetimeFigureOut">
              <a:rPr lang="en-US" smtClean="0"/>
              <a:pPr/>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5599C-3275-407F-BA3C-476CAAA81C84}" type="datetimeFigureOut">
              <a:rPr lang="en-US" smtClean="0"/>
              <a:pPr/>
              <a:t>9/16/2013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5599C-3275-407F-BA3C-476CAAA81C84}" type="datetimeFigureOut">
              <a:rPr lang="en-US" smtClean="0"/>
              <a:pPr/>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5599C-3275-407F-BA3C-476CAAA81C84}" type="datetimeFigureOut">
              <a:rPr lang="en-US" smtClean="0"/>
              <a:pPr/>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5E0E7-ABB9-4C66-BBAF-D4D9C6C5B5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5599C-3275-407F-BA3C-476CAAA81C84}" type="datetimeFigureOut">
              <a:rPr lang="en-US" smtClean="0"/>
              <a:pPr/>
              <a:t>9/16/2013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5E0E7-ABB9-4C66-BBAF-D4D9C6C5B5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6040749"/>
            <a:ext cx="4724400" cy="369332"/>
          </a:xfrm>
          <a:prstGeom prst="rect">
            <a:avLst/>
          </a:prstGeom>
          <a:noFill/>
        </p:spPr>
        <p:txBody>
          <a:bodyPr wrap="square" rtlCol="0">
            <a:spAutoFit/>
          </a:bodyPr>
          <a:lstStyle/>
          <a:p>
            <a:pPr algn="ctr"/>
            <a:r>
              <a:rPr lang="en-US" b="1" dirty="0" smtClean="0"/>
              <a:t>What’s so special about the month of October?</a:t>
            </a:r>
            <a:endParaRPr lang="en-US" b="1" dirty="0"/>
          </a:p>
        </p:txBody>
      </p:sp>
      <p:pic>
        <p:nvPicPr>
          <p:cNvPr id="2050" name="Picture 2" descr="http://blog.luxuryproperty.com/wp-content/uploads/2008/10/pic_wet_season_m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4899"/>
            <a:ext cx="7315200" cy="4800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62600" y="1447800"/>
            <a:ext cx="2514600" cy="4093428"/>
          </a:xfrm>
          <a:prstGeom prst="rect">
            <a:avLst/>
          </a:prstGeom>
          <a:noFill/>
        </p:spPr>
        <p:txBody>
          <a:bodyPr wrap="square" rtlCol="0">
            <a:spAutoFit/>
          </a:bodyPr>
          <a:lstStyle/>
          <a:p>
            <a:r>
              <a:rPr lang="en-US" b="1" dirty="0" smtClean="0"/>
              <a:t>The Sorrowful Mysteries</a:t>
            </a:r>
            <a:r>
              <a:rPr lang="en-US" dirty="0" smtClean="0"/>
              <a:t/>
            </a:r>
            <a:br>
              <a:rPr lang="en-US" dirty="0" smtClean="0"/>
            </a:br>
            <a:r>
              <a:rPr lang="en-US" sz="1400" dirty="0" smtClean="0"/>
              <a:t>(Tuesdays and Fridays)</a:t>
            </a:r>
          </a:p>
          <a:p>
            <a:endParaRPr lang="en-US" dirty="0" smtClean="0"/>
          </a:p>
          <a:p>
            <a:r>
              <a:rPr lang="en-US" sz="1400" b="1" dirty="0" smtClean="0"/>
              <a:t>The Agony in the Garden</a:t>
            </a:r>
            <a:r>
              <a:rPr lang="en-US" sz="1400" dirty="0" smtClean="0"/>
              <a:t/>
            </a:r>
            <a:br>
              <a:rPr lang="en-US" sz="1400" dirty="0" smtClean="0"/>
            </a:br>
            <a:r>
              <a:rPr lang="en-US" sz="1400" dirty="0" smtClean="0"/>
              <a:t>Jesus prays in the Garden of Gethsemane on the night before he dies.</a:t>
            </a:r>
          </a:p>
          <a:p>
            <a:r>
              <a:rPr lang="en-US" sz="1400" b="1" dirty="0" smtClean="0"/>
              <a:t>The Scourging at the Pillar</a:t>
            </a:r>
            <a:r>
              <a:rPr lang="en-US" sz="1400" dirty="0" smtClean="0"/>
              <a:t/>
            </a:r>
            <a:br>
              <a:rPr lang="en-US" sz="1400" dirty="0" smtClean="0"/>
            </a:br>
            <a:r>
              <a:rPr lang="en-US" sz="1400" dirty="0" smtClean="0"/>
              <a:t>Jesus is lashed with whips.</a:t>
            </a:r>
          </a:p>
          <a:p>
            <a:r>
              <a:rPr lang="en-US" sz="1400" b="1" dirty="0" smtClean="0"/>
              <a:t>The Crowning With Thorns</a:t>
            </a:r>
            <a:r>
              <a:rPr lang="en-US" sz="1400" dirty="0" smtClean="0"/>
              <a:t/>
            </a:r>
            <a:br>
              <a:rPr lang="en-US" sz="1400" dirty="0" smtClean="0"/>
            </a:br>
            <a:r>
              <a:rPr lang="en-US" sz="1400" dirty="0" smtClean="0"/>
              <a:t>Jesus is mocked and crowned with thorns.</a:t>
            </a:r>
          </a:p>
          <a:p>
            <a:r>
              <a:rPr lang="en-US" sz="1400" b="1" dirty="0" smtClean="0"/>
              <a:t>The Carrying of the Cross</a:t>
            </a:r>
            <a:r>
              <a:rPr lang="en-US" sz="1400" dirty="0" smtClean="0"/>
              <a:t/>
            </a:r>
            <a:br>
              <a:rPr lang="en-US" sz="1400" dirty="0" smtClean="0"/>
            </a:br>
            <a:r>
              <a:rPr lang="en-US" sz="1400" dirty="0" smtClean="0"/>
              <a:t>Jesus carries the cross that will be used to crucify him.</a:t>
            </a:r>
          </a:p>
          <a:p>
            <a:r>
              <a:rPr lang="en-US" sz="1400" b="1" dirty="0" smtClean="0"/>
              <a:t>The Crucifixion</a:t>
            </a:r>
            <a:r>
              <a:rPr lang="en-US" sz="1400" dirty="0" smtClean="0"/>
              <a:t/>
            </a:r>
            <a:br>
              <a:rPr lang="en-US" sz="1400" dirty="0" smtClean="0"/>
            </a:br>
            <a:r>
              <a:rPr lang="en-US" sz="1400" dirty="0" smtClean="0"/>
              <a:t>Jesus is nailed to the cross and dies.</a:t>
            </a:r>
            <a:endParaRPr lang="en-US" sz="1400" dirty="0"/>
          </a:p>
        </p:txBody>
      </p:sp>
      <p:pic>
        <p:nvPicPr>
          <p:cNvPr id="5" name="Picture 2" descr="http://3.bp.blogspot.com/_E22mBpcLA5g/THIBGrKYP4I/AAAAAAAAD-I/ecC4xY7TQMY/s400/blog+2.JPG"/>
          <p:cNvPicPr>
            <a:picLocks noChangeAspect="1" noChangeArrowheads="1"/>
          </p:cNvPicPr>
          <p:nvPr/>
        </p:nvPicPr>
        <p:blipFill>
          <a:blip r:embed="rId3" cstate="print"/>
          <a:srcRect/>
          <a:stretch>
            <a:fillRect/>
          </a:stretch>
        </p:blipFill>
        <p:spPr bwMode="auto">
          <a:xfrm>
            <a:off x="609600" y="1439799"/>
            <a:ext cx="4495800" cy="4417124"/>
          </a:xfrm>
          <a:prstGeom prst="rect">
            <a:avLst/>
          </a:prstGeom>
          <a:noFill/>
        </p:spPr>
      </p:pic>
      <p:pic>
        <p:nvPicPr>
          <p:cNvPr id="35842" name="Picture 2" descr="http://www.artexpertswebsite.com/pages/artists/artists_a-k/castagno/Castagno_crucifixion.jpg"/>
          <p:cNvPicPr>
            <a:picLocks noChangeAspect="1" noChangeArrowheads="1"/>
          </p:cNvPicPr>
          <p:nvPr/>
        </p:nvPicPr>
        <p:blipFill>
          <a:blip r:embed="rId4" cstate="print"/>
          <a:srcRect/>
          <a:stretch>
            <a:fillRect/>
          </a:stretch>
        </p:blipFill>
        <p:spPr bwMode="auto">
          <a:xfrm>
            <a:off x="1066801" y="1676104"/>
            <a:ext cx="3581400" cy="26672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486400" y="1447800"/>
            <a:ext cx="2438400" cy="4308872"/>
          </a:xfrm>
          <a:prstGeom prst="rect">
            <a:avLst/>
          </a:prstGeom>
          <a:noFill/>
        </p:spPr>
        <p:txBody>
          <a:bodyPr wrap="square" rtlCol="0">
            <a:spAutoFit/>
          </a:bodyPr>
          <a:lstStyle/>
          <a:p>
            <a:r>
              <a:rPr lang="en-US" b="1" dirty="0" smtClean="0"/>
              <a:t>The Glorious Mysteries</a:t>
            </a:r>
            <a:r>
              <a:rPr lang="en-US" dirty="0" smtClean="0"/>
              <a:t/>
            </a:r>
            <a:br>
              <a:rPr lang="en-US" dirty="0" smtClean="0"/>
            </a:br>
            <a:r>
              <a:rPr lang="en-US" sz="1400" dirty="0" smtClean="0"/>
              <a:t>(Wednesdays and Sundays)</a:t>
            </a:r>
          </a:p>
          <a:p>
            <a:endParaRPr lang="en-US" dirty="0" smtClean="0"/>
          </a:p>
          <a:p>
            <a:r>
              <a:rPr lang="en-US" sz="1400" b="1" dirty="0" smtClean="0"/>
              <a:t>The Resurrection</a:t>
            </a:r>
            <a:r>
              <a:rPr lang="en-US" sz="1400" dirty="0" smtClean="0"/>
              <a:t/>
            </a:r>
            <a:br>
              <a:rPr lang="en-US" sz="1400" dirty="0" smtClean="0"/>
            </a:br>
            <a:r>
              <a:rPr lang="en-US" sz="1400" dirty="0" smtClean="0"/>
              <a:t>God the Father raises Jesus from the dead.</a:t>
            </a:r>
          </a:p>
          <a:p>
            <a:r>
              <a:rPr lang="en-US" sz="1400" b="1" dirty="0" smtClean="0"/>
              <a:t>The Ascension</a:t>
            </a:r>
            <a:r>
              <a:rPr lang="en-US" sz="1400" dirty="0" smtClean="0"/>
              <a:t/>
            </a:r>
            <a:br>
              <a:rPr lang="en-US" sz="1400" dirty="0" smtClean="0"/>
            </a:br>
            <a:r>
              <a:rPr lang="en-US" sz="1400" dirty="0" smtClean="0"/>
              <a:t>Jesus returns to his Father in heaven.</a:t>
            </a:r>
          </a:p>
          <a:p>
            <a:r>
              <a:rPr lang="en-US" sz="1400" b="1" dirty="0" smtClean="0"/>
              <a:t>The Coming of the Holy Spirit</a:t>
            </a:r>
            <a:r>
              <a:rPr lang="en-US" sz="1400" dirty="0" smtClean="0"/>
              <a:t/>
            </a:r>
            <a:br>
              <a:rPr lang="en-US" sz="1400" dirty="0" smtClean="0"/>
            </a:br>
            <a:r>
              <a:rPr lang="en-US" sz="1400" dirty="0" smtClean="0"/>
              <a:t>The Holy Spirit comes to bring new life to the disciples.</a:t>
            </a:r>
          </a:p>
          <a:p>
            <a:r>
              <a:rPr lang="en-US" sz="1400" b="1" dirty="0" smtClean="0"/>
              <a:t>The Assumption of Mary</a:t>
            </a:r>
            <a:r>
              <a:rPr lang="en-US" sz="1400" dirty="0" smtClean="0"/>
              <a:t/>
            </a:r>
            <a:br>
              <a:rPr lang="en-US" sz="1400" dirty="0" smtClean="0"/>
            </a:br>
            <a:r>
              <a:rPr lang="en-US" sz="1400" dirty="0" smtClean="0"/>
              <a:t>At the end of her life on earth, Mary is taken body and soul into heaven.</a:t>
            </a:r>
          </a:p>
          <a:p>
            <a:r>
              <a:rPr lang="en-US" sz="1400" b="1" dirty="0" smtClean="0"/>
              <a:t>The Coronation of Mary</a:t>
            </a:r>
            <a:r>
              <a:rPr lang="en-US" sz="1400" dirty="0" smtClean="0"/>
              <a:t/>
            </a:r>
            <a:br>
              <a:rPr lang="en-US" sz="1400" dirty="0" smtClean="0"/>
            </a:br>
            <a:r>
              <a:rPr lang="en-US" sz="1400" dirty="0" smtClean="0"/>
              <a:t>Mary is crowned as Queen of Heaven and Earth.</a:t>
            </a:r>
            <a:endParaRPr lang="en-US" sz="1400" dirty="0"/>
          </a:p>
        </p:txBody>
      </p:sp>
      <p:pic>
        <p:nvPicPr>
          <p:cNvPr id="5" name="Picture 2" descr="http://3.bp.blogspot.com/_E22mBpcLA5g/THIBGrKYP4I/AAAAAAAAD-I/ecC4xY7TQMY/s400/blog+2.JPG"/>
          <p:cNvPicPr>
            <a:picLocks noChangeAspect="1" noChangeArrowheads="1"/>
          </p:cNvPicPr>
          <p:nvPr/>
        </p:nvPicPr>
        <p:blipFill>
          <a:blip r:embed="rId3" cstate="print"/>
          <a:srcRect/>
          <a:stretch>
            <a:fillRect/>
          </a:stretch>
        </p:blipFill>
        <p:spPr bwMode="auto">
          <a:xfrm>
            <a:off x="609600" y="1439799"/>
            <a:ext cx="4495800" cy="4417124"/>
          </a:xfrm>
          <a:prstGeom prst="rect">
            <a:avLst/>
          </a:prstGeom>
          <a:noFill/>
        </p:spPr>
      </p:pic>
      <p:pic>
        <p:nvPicPr>
          <p:cNvPr id="36866" name="Picture 2" descr="http://australianmarianacademy.blog.com/files/2011/05/www-St-Takla-org___Jesus-Resurrection-21.jpg"/>
          <p:cNvPicPr>
            <a:picLocks noChangeAspect="1" noChangeArrowheads="1"/>
          </p:cNvPicPr>
          <p:nvPr/>
        </p:nvPicPr>
        <p:blipFill>
          <a:blip r:embed="rId4" cstate="print"/>
          <a:srcRect b="6918"/>
          <a:stretch>
            <a:fillRect/>
          </a:stretch>
        </p:blipFill>
        <p:spPr bwMode="auto">
          <a:xfrm>
            <a:off x="1066801" y="1720970"/>
            <a:ext cx="3581399" cy="262242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danielayad.files.wordpress.com/2011/07/new-testament.jpg"/>
          <p:cNvPicPr>
            <a:picLocks noChangeAspect="1" noChangeArrowheads="1"/>
          </p:cNvPicPr>
          <p:nvPr/>
        </p:nvPicPr>
        <p:blipFill>
          <a:blip r:embed="rId3" cstate="print"/>
          <a:srcRect/>
          <a:stretch>
            <a:fillRect/>
          </a:stretch>
        </p:blipFill>
        <p:spPr bwMode="auto">
          <a:xfrm>
            <a:off x="4495800" y="2362200"/>
            <a:ext cx="3662795" cy="3581400"/>
          </a:xfrm>
          <a:prstGeom prst="rect">
            <a:avLst/>
          </a:prstGeom>
          <a:noFill/>
        </p:spPr>
      </p:pic>
      <p:sp>
        <p:nvSpPr>
          <p:cNvPr id="5" name="TextBox 4"/>
          <p:cNvSpPr txBox="1"/>
          <p:nvPr/>
        </p:nvSpPr>
        <p:spPr>
          <a:xfrm>
            <a:off x="671945" y="3795548"/>
            <a:ext cx="3352800" cy="1200329"/>
          </a:xfrm>
          <a:prstGeom prst="rect">
            <a:avLst/>
          </a:prstGeom>
          <a:noFill/>
        </p:spPr>
        <p:txBody>
          <a:bodyPr wrap="square" rtlCol="0">
            <a:spAutoFit/>
          </a:bodyPr>
          <a:lstStyle/>
          <a:p>
            <a:pPr algn="ctr"/>
            <a:r>
              <a:rPr lang="en-US" b="1" dirty="0" smtClean="0"/>
              <a:t>Like reading the “thumbnails” in a comic book, the Mysteries of the Rosary give us “thumbnails” of the entire life of Jesus Christ.</a:t>
            </a:r>
          </a:p>
        </p:txBody>
      </p:sp>
      <p:pic>
        <p:nvPicPr>
          <p:cNvPr id="23558" name="Picture 6" descr="http://pnc2beanokidsread.files.wordpress.com/2012/03/beano_1640159c.jpg?w=640"/>
          <p:cNvPicPr>
            <a:picLocks noChangeAspect="1" noChangeArrowheads="1"/>
          </p:cNvPicPr>
          <p:nvPr/>
        </p:nvPicPr>
        <p:blipFill>
          <a:blip r:embed="rId4" cstate="print"/>
          <a:srcRect/>
          <a:stretch>
            <a:fillRect/>
          </a:stretch>
        </p:blipFill>
        <p:spPr bwMode="auto">
          <a:xfrm>
            <a:off x="838200" y="914400"/>
            <a:ext cx="3017352" cy="18891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86000"/>
            <a:ext cx="3352800" cy="646331"/>
          </a:xfrm>
          <a:prstGeom prst="rect">
            <a:avLst/>
          </a:prstGeom>
          <a:noFill/>
        </p:spPr>
        <p:txBody>
          <a:bodyPr wrap="square" rtlCol="0">
            <a:spAutoFit/>
          </a:bodyPr>
          <a:lstStyle/>
          <a:p>
            <a:pPr algn="ctr"/>
            <a:r>
              <a:rPr lang="en-US" b="1" dirty="0" smtClean="0"/>
              <a:t>Let’s take a closer look at how to pray the Rosary.</a:t>
            </a:r>
          </a:p>
        </p:txBody>
      </p:sp>
      <p:pic>
        <p:nvPicPr>
          <p:cNvPr id="31746" name="Picture 2" descr="http://www.followingthetruth.com/wp-content/uploads/2012/07/bigstock-Rosary-Beads-2182785.jpg"/>
          <p:cNvPicPr>
            <a:picLocks noChangeAspect="1" noChangeArrowheads="1"/>
          </p:cNvPicPr>
          <p:nvPr/>
        </p:nvPicPr>
        <p:blipFill>
          <a:blip r:embed="rId3" cstate="print"/>
          <a:srcRect/>
          <a:stretch>
            <a:fillRect/>
          </a:stretch>
        </p:blipFill>
        <p:spPr bwMode="auto">
          <a:xfrm>
            <a:off x="4191000" y="1524000"/>
            <a:ext cx="3632416" cy="48450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http://sport.mthai.com/wp-content/uploads/2013/05/pic000053_000100.jpg"/>
          <p:cNvPicPr>
            <a:picLocks noChangeAspect="1" noChangeArrowheads="1"/>
          </p:cNvPicPr>
          <p:nvPr/>
        </p:nvPicPr>
        <p:blipFill>
          <a:blip r:embed="rId3" cstate="print"/>
          <a:srcRect/>
          <a:stretch>
            <a:fillRect/>
          </a:stretch>
        </p:blipFill>
        <p:spPr bwMode="auto">
          <a:xfrm>
            <a:off x="1371600" y="1600200"/>
            <a:ext cx="5708629" cy="3810000"/>
          </a:xfrm>
          <a:prstGeom prst="rect">
            <a:avLst/>
          </a:prstGeom>
          <a:noFill/>
        </p:spPr>
      </p:pic>
      <p:sp>
        <p:nvSpPr>
          <p:cNvPr id="10" name="TextBox 9"/>
          <p:cNvSpPr txBox="1"/>
          <p:nvPr/>
        </p:nvSpPr>
        <p:spPr>
          <a:xfrm>
            <a:off x="3048000" y="5638800"/>
            <a:ext cx="4038600" cy="923330"/>
          </a:xfrm>
          <a:prstGeom prst="rect">
            <a:avLst/>
          </a:prstGeom>
          <a:noFill/>
        </p:spPr>
        <p:txBody>
          <a:bodyPr wrap="square" rtlCol="0">
            <a:spAutoFit/>
          </a:bodyPr>
          <a:lstStyle/>
          <a:p>
            <a:pPr algn="ctr"/>
            <a:r>
              <a:rPr lang="en-US" b="1" dirty="0" smtClean="0"/>
              <a:t>When we prepare to exercise, we “warm up.” In a similar way, we begin the Rosary with a “warm up.”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8750" r="25000"/>
          <a:stretch>
            <a:fillRect/>
          </a:stretch>
        </p:blipFill>
        <p:spPr bwMode="auto">
          <a:xfrm>
            <a:off x="4572000" y="1143000"/>
            <a:ext cx="2743200" cy="5486400"/>
          </a:xfrm>
          <a:prstGeom prst="rect">
            <a:avLst/>
          </a:prstGeom>
          <a:noFill/>
          <a:ln w="9525">
            <a:noFill/>
            <a:miter lim="800000"/>
            <a:headEnd/>
            <a:tailEnd/>
          </a:ln>
        </p:spPr>
      </p:pic>
      <p:sp>
        <p:nvSpPr>
          <p:cNvPr id="7" name="TextBox 6"/>
          <p:cNvSpPr txBox="1"/>
          <p:nvPr/>
        </p:nvSpPr>
        <p:spPr>
          <a:xfrm>
            <a:off x="685800" y="2743200"/>
            <a:ext cx="2819400" cy="2585323"/>
          </a:xfrm>
          <a:prstGeom prst="rect">
            <a:avLst/>
          </a:prstGeom>
          <a:noFill/>
        </p:spPr>
        <p:txBody>
          <a:bodyPr wrap="square" rtlCol="0">
            <a:spAutoFit/>
          </a:bodyPr>
          <a:lstStyle/>
          <a:p>
            <a:pPr marL="231775" indent="-231775"/>
            <a:r>
              <a:rPr lang="en-US" dirty="0" smtClean="0"/>
              <a:t>3. Pray Three </a:t>
            </a:r>
            <a:r>
              <a:rPr lang="en-US" b="1" dirty="0" smtClean="0"/>
              <a:t>Hail </a:t>
            </a:r>
            <a:r>
              <a:rPr lang="en-US" b="1" dirty="0" err="1" smtClean="0"/>
              <a:t>Marys</a:t>
            </a:r>
            <a:r>
              <a:rPr lang="en-US" b="1" dirty="0" smtClean="0"/>
              <a:t> </a:t>
            </a:r>
            <a:r>
              <a:rPr lang="en-US" dirty="0" smtClean="0"/>
              <a:t>(for an increase in faith, hope, and charity) and one </a:t>
            </a:r>
            <a:r>
              <a:rPr lang="en-US" b="1" dirty="0" smtClean="0"/>
              <a:t>Glory </a:t>
            </a:r>
            <a:r>
              <a:rPr lang="en-US" b="1" dirty="0" smtClean="0"/>
              <a:t>Be.</a:t>
            </a:r>
            <a:endParaRPr lang="en-US" b="1" dirty="0" smtClean="0"/>
          </a:p>
          <a:p>
            <a:pPr marL="342900" indent="-342900"/>
            <a:endParaRPr lang="en-US" b="1" dirty="0" smtClean="0"/>
          </a:p>
          <a:p>
            <a:pPr marL="342900" indent="-342900"/>
            <a:r>
              <a:rPr lang="en-US" dirty="0" smtClean="0"/>
              <a:t>2. Pray the </a:t>
            </a:r>
            <a:r>
              <a:rPr lang="en-US" b="1" dirty="0" smtClean="0"/>
              <a:t>Lord’s </a:t>
            </a:r>
            <a:r>
              <a:rPr lang="en-US" b="1" dirty="0" smtClean="0"/>
              <a:t>Prayer.</a:t>
            </a:r>
            <a:endParaRPr lang="en-US" b="1" dirty="0" smtClean="0"/>
          </a:p>
          <a:p>
            <a:pPr marL="342900" indent="-342900"/>
            <a:endParaRPr lang="en-US" b="1" dirty="0" smtClean="0"/>
          </a:p>
          <a:p>
            <a:pPr marL="231775" indent="-231775"/>
            <a:r>
              <a:rPr lang="en-US" dirty="0" smtClean="0"/>
              <a:t>1. Pray the </a:t>
            </a:r>
            <a:r>
              <a:rPr lang="en-US" b="1" dirty="0" smtClean="0"/>
              <a:t>Sign of the Cross </a:t>
            </a:r>
            <a:r>
              <a:rPr lang="en-US" dirty="0" smtClean="0"/>
              <a:t>and the </a:t>
            </a:r>
            <a:r>
              <a:rPr lang="en-US" b="1" dirty="0" smtClean="0"/>
              <a:t>Apostles’ </a:t>
            </a:r>
            <a:r>
              <a:rPr lang="en-US" b="1" dirty="0" smtClean="0"/>
              <a:t>Creed.</a:t>
            </a:r>
            <a:endParaRPr lang="en-US" b="1" dirty="0" smtClean="0"/>
          </a:p>
        </p:txBody>
      </p:sp>
      <p:cxnSp>
        <p:nvCxnSpPr>
          <p:cNvPr id="5" name="Straight Arrow Connector 4"/>
          <p:cNvCxnSpPr/>
          <p:nvPr/>
        </p:nvCxnSpPr>
        <p:spPr>
          <a:xfrm>
            <a:off x="3505200" y="5486400"/>
            <a:ext cx="20574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048000" y="3810000"/>
            <a:ext cx="2743200" cy="1371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00400" y="4648200"/>
            <a:ext cx="2590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8750" r="25000"/>
          <a:stretch>
            <a:fillRect/>
          </a:stretch>
        </p:blipFill>
        <p:spPr bwMode="auto">
          <a:xfrm>
            <a:off x="4572000" y="1143000"/>
            <a:ext cx="2743200" cy="5486400"/>
          </a:xfrm>
          <a:prstGeom prst="rect">
            <a:avLst/>
          </a:prstGeom>
          <a:noFill/>
          <a:ln w="9525">
            <a:noFill/>
            <a:miter lim="800000"/>
            <a:headEnd/>
            <a:tailEnd/>
          </a:ln>
        </p:spPr>
      </p:pic>
      <p:sp>
        <p:nvSpPr>
          <p:cNvPr id="7" name="TextBox 6"/>
          <p:cNvSpPr txBox="1"/>
          <p:nvPr/>
        </p:nvSpPr>
        <p:spPr>
          <a:xfrm>
            <a:off x="685800" y="2743200"/>
            <a:ext cx="2819400" cy="2308324"/>
          </a:xfrm>
          <a:prstGeom prst="rect">
            <a:avLst/>
          </a:prstGeom>
          <a:noFill/>
        </p:spPr>
        <p:txBody>
          <a:bodyPr wrap="square" rtlCol="0">
            <a:spAutoFit/>
          </a:bodyPr>
          <a:lstStyle/>
          <a:p>
            <a:pPr marL="231775" indent="-231775"/>
            <a:r>
              <a:rPr lang="en-US" dirty="0" smtClean="0"/>
              <a:t>5. Pray ten </a:t>
            </a:r>
            <a:r>
              <a:rPr lang="en-US" b="1" dirty="0" smtClean="0"/>
              <a:t>Hail </a:t>
            </a:r>
            <a:r>
              <a:rPr lang="en-US" b="1" dirty="0" err="1" smtClean="0"/>
              <a:t>Marys</a:t>
            </a:r>
            <a:r>
              <a:rPr lang="en-US" b="1" dirty="0" smtClean="0"/>
              <a:t> </a:t>
            </a:r>
            <a:r>
              <a:rPr lang="en-US" dirty="0" smtClean="0"/>
              <a:t>(a decade) and one </a:t>
            </a:r>
            <a:r>
              <a:rPr lang="en-US" b="1" dirty="0" smtClean="0"/>
              <a:t>Glory </a:t>
            </a:r>
            <a:r>
              <a:rPr lang="en-US" b="1" dirty="0" smtClean="0"/>
              <a:t>Be.</a:t>
            </a:r>
            <a:r>
              <a:rPr lang="en-US" dirty="0" smtClean="0"/>
              <a:t> </a:t>
            </a:r>
            <a:endParaRPr lang="en-US" dirty="0" smtClean="0"/>
          </a:p>
          <a:p>
            <a:pPr marL="231775" indent="-231775"/>
            <a:endParaRPr lang="en-US" dirty="0" smtClean="0"/>
          </a:p>
          <a:p>
            <a:pPr marL="231775" indent="-231775"/>
            <a:r>
              <a:rPr lang="en-US" dirty="0" smtClean="0"/>
              <a:t>4. Think about/announce the first </a:t>
            </a:r>
            <a:r>
              <a:rPr lang="en-US" b="1" dirty="0" smtClean="0"/>
              <a:t>Mystery</a:t>
            </a:r>
            <a:r>
              <a:rPr lang="en-US" dirty="0" smtClean="0"/>
              <a:t>. Pray the </a:t>
            </a:r>
            <a:r>
              <a:rPr lang="en-US" b="1" dirty="0" smtClean="0"/>
              <a:t>Lord’s Prayer</a:t>
            </a:r>
            <a:r>
              <a:rPr lang="en-US" dirty="0" smtClean="0"/>
              <a:t>.</a:t>
            </a:r>
            <a:endParaRPr lang="en-US" b="1" dirty="0" smtClean="0"/>
          </a:p>
          <a:p>
            <a:pPr marL="342900" indent="-342900"/>
            <a:endParaRPr lang="en-US" b="1" dirty="0" smtClean="0"/>
          </a:p>
        </p:txBody>
      </p:sp>
      <p:cxnSp>
        <p:nvCxnSpPr>
          <p:cNvPr id="6" name="Straight Arrow Connector 5"/>
          <p:cNvCxnSpPr/>
          <p:nvPr/>
        </p:nvCxnSpPr>
        <p:spPr>
          <a:xfrm>
            <a:off x="2667000" y="3505200"/>
            <a:ext cx="22860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3200" y="4572000"/>
            <a:ext cx="30480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8750" r="25000"/>
          <a:stretch>
            <a:fillRect/>
          </a:stretch>
        </p:blipFill>
        <p:spPr bwMode="auto">
          <a:xfrm>
            <a:off x="4572000" y="1143000"/>
            <a:ext cx="2743200" cy="5486400"/>
          </a:xfrm>
          <a:prstGeom prst="rect">
            <a:avLst/>
          </a:prstGeom>
          <a:noFill/>
          <a:ln w="9525">
            <a:noFill/>
            <a:miter lim="800000"/>
            <a:headEnd/>
            <a:tailEnd/>
          </a:ln>
        </p:spPr>
      </p:pic>
      <p:sp>
        <p:nvSpPr>
          <p:cNvPr id="7" name="TextBox 6"/>
          <p:cNvSpPr txBox="1"/>
          <p:nvPr/>
        </p:nvSpPr>
        <p:spPr>
          <a:xfrm>
            <a:off x="609600" y="1066800"/>
            <a:ext cx="2819400" cy="2308324"/>
          </a:xfrm>
          <a:prstGeom prst="rect">
            <a:avLst/>
          </a:prstGeom>
          <a:noFill/>
        </p:spPr>
        <p:txBody>
          <a:bodyPr wrap="square" rtlCol="0">
            <a:spAutoFit/>
          </a:bodyPr>
          <a:lstStyle/>
          <a:p>
            <a:pPr marL="231775" indent="-231775"/>
            <a:r>
              <a:rPr lang="en-US" dirty="0" smtClean="0"/>
              <a:t>7. Pray ten </a:t>
            </a:r>
            <a:r>
              <a:rPr lang="en-US" b="1" dirty="0" smtClean="0"/>
              <a:t>Hail </a:t>
            </a:r>
            <a:r>
              <a:rPr lang="en-US" b="1" dirty="0" err="1" smtClean="0"/>
              <a:t>Marys</a:t>
            </a:r>
            <a:r>
              <a:rPr lang="en-US" b="1" dirty="0" smtClean="0"/>
              <a:t> </a:t>
            </a:r>
            <a:r>
              <a:rPr lang="en-US" dirty="0" smtClean="0"/>
              <a:t>(a decade) and one </a:t>
            </a:r>
            <a:r>
              <a:rPr lang="en-US" b="1" dirty="0" smtClean="0"/>
              <a:t>Glory </a:t>
            </a:r>
            <a:r>
              <a:rPr lang="en-US" b="1" dirty="0" smtClean="0"/>
              <a:t>Be.</a:t>
            </a:r>
            <a:r>
              <a:rPr lang="en-US" dirty="0" smtClean="0"/>
              <a:t> </a:t>
            </a:r>
            <a:endParaRPr lang="en-US" dirty="0" smtClean="0"/>
          </a:p>
          <a:p>
            <a:pPr marL="231775" indent="-231775"/>
            <a:endParaRPr lang="en-US" dirty="0" smtClean="0"/>
          </a:p>
          <a:p>
            <a:pPr marL="231775" indent="-231775"/>
            <a:r>
              <a:rPr lang="en-US" dirty="0" smtClean="0"/>
              <a:t>6. Think about/announce the second </a:t>
            </a:r>
            <a:r>
              <a:rPr lang="en-US" b="1" dirty="0" smtClean="0"/>
              <a:t>Mystery</a:t>
            </a:r>
            <a:r>
              <a:rPr lang="en-US" dirty="0" smtClean="0"/>
              <a:t>. Pray the </a:t>
            </a:r>
            <a:r>
              <a:rPr lang="en-US" b="1" dirty="0" smtClean="0"/>
              <a:t>Lord’s Prayer</a:t>
            </a:r>
            <a:r>
              <a:rPr lang="en-US" dirty="0" smtClean="0"/>
              <a:t>.</a:t>
            </a:r>
            <a:endParaRPr lang="en-US" b="1" dirty="0" smtClean="0"/>
          </a:p>
          <a:p>
            <a:pPr marL="342900" indent="-342900"/>
            <a:endParaRPr lang="en-US" b="1" dirty="0" smtClean="0"/>
          </a:p>
        </p:txBody>
      </p:sp>
      <p:cxnSp>
        <p:nvCxnSpPr>
          <p:cNvPr id="6" name="Straight Arrow Connector 5"/>
          <p:cNvCxnSpPr/>
          <p:nvPr/>
        </p:nvCxnSpPr>
        <p:spPr>
          <a:xfrm>
            <a:off x="2590800" y="1752600"/>
            <a:ext cx="20574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67000" y="2971800"/>
            <a:ext cx="19812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8750" r="25000"/>
          <a:stretch>
            <a:fillRect/>
          </a:stretch>
        </p:blipFill>
        <p:spPr bwMode="auto">
          <a:xfrm>
            <a:off x="4572000" y="1524000"/>
            <a:ext cx="2743200" cy="5486400"/>
          </a:xfrm>
          <a:prstGeom prst="rect">
            <a:avLst/>
          </a:prstGeom>
          <a:noFill/>
          <a:ln w="9525">
            <a:noFill/>
            <a:miter lim="800000"/>
            <a:headEnd/>
            <a:tailEnd/>
          </a:ln>
        </p:spPr>
      </p:pic>
      <p:sp>
        <p:nvSpPr>
          <p:cNvPr id="7" name="TextBox 6"/>
          <p:cNvSpPr txBox="1"/>
          <p:nvPr/>
        </p:nvSpPr>
        <p:spPr>
          <a:xfrm>
            <a:off x="609600" y="533400"/>
            <a:ext cx="2819400" cy="2308324"/>
          </a:xfrm>
          <a:prstGeom prst="rect">
            <a:avLst/>
          </a:prstGeom>
          <a:noFill/>
        </p:spPr>
        <p:txBody>
          <a:bodyPr wrap="square" rtlCol="0">
            <a:spAutoFit/>
          </a:bodyPr>
          <a:lstStyle/>
          <a:p>
            <a:pPr marL="231775" indent="-231775"/>
            <a:r>
              <a:rPr lang="en-US" dirty="0" smtClean="0"/>
              <a:t>9. Pray ten </a:t>
            </a:r>
            <a:r>
              <a:rPr lang="en-US" b="1" dirty="0" smtClean="0"/>
              <a:t>Hail </a:t>
            </a:r>
            <a:r>
              <a:rPr lang="en-US" b="1" dirty="0" err="1" smtClean="0"/>
              <a:t>Marys</a:t>
            </a:r>
            <a:r>
              <a:rPr lang="en-US" b="1" dirty="0" smtClean="0"/>
              <a:t> </a:t>
            </a:r>
            <a:r>
              <a:rPr lang="en-US" dirty="0" smtClean="0"/>
              <a:t>(a decade) and one </a:t>
            </a:r>
            <a:r>
              <a:rPr lang="en-US" b="1" dirty="0" smtClean="0"/>
              <a:t>Glory </a:t>
            </a:r>
            <a:r>
              <a:rPr lang="en-US" b="1" dirty="0" smtClean="0"/>
              <a:t>Be</a:t>
            </a:r>
            <a:r>
              <a:rPr lang="en-US" dirty="0" smtClean="0"/>
              <a:t>. </a:t>
            </a:r>
            <a:endParaRPr lang="en-US" dirty="0" smtClean="0"/>
          </a:p>
          <a:p>
            <a:pPr marL="231775" indent="-231775"/>
            <a:endParaRPr lang="en-US" dirty="0" smtClean="0"/>
          </a:p>
          <a:p>
            <a:pPr marL="231775" indent="-231775"/>
            <a:r>
              <a:rPr lang="en-US" dirty="0" smtClean="0"/>
              <a:t>8. Think about/announce the third </a:t>
            </a:r>
            <a:r>
              <a:rPr lang="en-US" b="1" dirty="0" smtClean="0"/>
              <a:t>Mystery</a:t>
            </a:r>
            <a:r>
              <a:rPr lang="en-US" dirty="0" smtClean="0"/>
              <a:t>. Pray the </a:t>
            </a:r>
            <a:r>
              <a:rPr lang="en-US" b="1" dirty="0" smtClean="0"/>
              <a:t>Lord’s Prayer</a:t>
            </a:r>
            <a:r>
              <a:rPr lang="en-US" dirty="0" smtClean="0"/>
              <a:t>.</a:t>
            </a:r>
            <a:endParaRPr lang="en-US" b="1" dirty="0" smtClean="0"/>
          </a:p>
          <a:p>
            <a:pPr marL="342900" indent="-342900"/>
            <a:endParaRPr lang="en-US" b="1" dirty="0" smtClean="0"/>
          </a:p>
        </p:txBody>
      </p:sp>
      <p:cxnSp>
        <p:nvCxnSpPr>
          <p:cNvPr id="6" name="Straight Arrow Connector 5"/>
          <p:cNvCxnSpPr/>
          <p:nvPr/>
        </p:nvCxnSpPr>
        <p:spPr>
          <a:xfrm>
            <a:off x="2590800" y="1295400"/>
            <a:ext cx="30480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67000" y="1981200"/>
            <a:ext cx="24384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8750" r="25000"/>
          <a:stretch>
            <a:fillRect/>
          </a:stretch>
        </p:blipFill>
        <p:spPr bwMode="auto">
          <a:xfrm>
            <a:off x="2971800" y="1371600"/>
            <a:ext cx="2743200" cy="5486400"/>
          </a:xfrm>
          <a:prstGeom prst="rect">
            <a:avLst/>
          </a:prstGeom>
          <a:noFill/>
          <a:ln w="9525">
            <a:noFill/>
            <a:miter lim="800000"/>
            <a:headEnd/>
            <a:tailEnd/>
          </a:ln>
        </p:spPr>
      </p:pic>
      <p:sp>
        <p:nvSpPr>
          <p:cNvPr id="7" name="TextBox 6"/>
          <p:cNvSpPr txBox="1"/>
          <p:nvPr/>
        </p:nvSpPr>
        <p:spPr>
          <a:xfrm>
            <a:off x="5638800" y="3352800"/>
            <a:ext cx="2819400" cy="1477328"/>
          </a:xfrm>
          <a:prstGeom prst="rect">
            <a:avLst/>
          </a:prstGeom>
          <a:noFill/>
        </p:spPr>
        <p:txBody>
          <a:bodyPr wrap="square" rtlCol="0">
            <a:spAutoFit/>
          </a:bodyPr>
          <a:lstStyle/>
          <a:p>
            <a:pPr marL="346075" indent="-346075"/>
            <a:r>
              <a:rPr lang="en-US" dirty="0" smtClean="0"/>
              <a:t>11. Pray ten </a:t>
            </a:r>
            <a:r>
              <a:rPr lang="en-US" b="1" dirty="0" smtClean="0"/>
              <a:t>Hail </a:t>
            </a:r>
            <a:r>
              <a:rPr lang="en-US" b="1" dirty="0" err="1" smtClean="0"/>
              <a:t>Marys</a:t>
            </a:r>
            <a:r>
              <a:rPr lang="en-US" b="1" dirty="0" smtClean="0"/>
              <a:t> </a:t>
            </a:r>
            <a:r>
              <a:rPr lang="en-US" dirty="0" smtClean="0"/>
              <a:t>(a decade) and one </a:t>
            </a:r>
            <a:r>
              <a:rPr lang="en-US" b="1" dirty="0" smtClean="0"/>
              <a:t>Glory </a:t>
            </a:r>
            <a:r>
              <a:rPr lang="en-US" b="1" dirty="0" smtClean="0"/>
              <a:t>Be</a:t>
            </a:r>
            <a:r>
              <a:rPr lang="en-US" dirty="0" smtClean="0"/>
              <a:t>. </a:t>
            </a:r>
            <a:endParaRPr lang="en-US" dirty="0" smtClean="0"/>
          </a:p>
          <a:p>
            <a:pPr marL="231775" indent="-231775"/>
            <a:endParaRPr lang="en-US" dirty="0" smtClean="0"/>
          </a:p>
          <a:p>
            <a:pPr marL="342900" indent="-342900"/>
            <a:endParaRPr lang="en-US" b="1" dirty="0" smtClean="0"/>
          </a:p>
        </p:txBody>
      </p:sp>
      <p:cxnSp>
        <p:nvCxnSpPr>
          <p:cNvPr id="6" name="Straight Arrow Connector 5"/>
          <p:cNvCxnSpPr/>
          <p:nvPr/>
        </p:nvCxnSpPr>
        <p:spPr>
          <a:xfrm>
            <a:off x="2971800" y="1524000"/>
            <a:ext cx="19050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p:cNvCxnSpPr>
          <p:nvPr/>
        </p:nvCxnSpPr>
        <p:spPr>
          <a:xfrm flipH="1" flipV="1">
            <a:off x="5486400" y="2667000"/>
            <a:ext cx="15621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000" y="685800"/>
            <a:ext cx="2667000" cy="923330"/>
          </a:xfrm>
          <a:prstGeom prst="rect">
            <a:avLst/>
          </a:prstGeom>
        </p:spPr>
        <p:txBody>
          <a:bodyPr wrap="square">
            <a:spAutoFit/>
          </a:bodyPr>
          <a:lstStyle/>
          <a:p>
            <a:pPr marL="346075" indent="-346075"/>
            <a:r>
              <a:rPr lang="en-US" dirty="0" smtClean="0"/>
              <a:t>10. Think about/announce the fourth </a:t>
            </a:r>
            <a:r>
              <a:rPr lang="en-US" b="1" dirty="0" smtClean="0"/>
              <a:t>Mystery</a:t>
            </a:r>
            <a:r>
              <a:rPr lang="en-US" dirty="0" smtClean="0"/>
              <a:t>. Pray the </a:t>
            </a:r>
            <a:r>
              <a:rPr lang="en-US" b="1" dirty="0" smtClean="0"/>
              <a:t>Lord’s Prayer</a:t>
            </a:r>
            <a:r>
              <a:rPr lang="en-US" dirty="0" smtClean="0"/>
              <a:t>.</a:t>
            </a:r>
            <a:endParaRPr lang="en-US"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1860" y="6203712"/>
            <a:ext cx="4724400" cy="369332"/>
          </a:xfrm>
          <a:prstGeom prst="rect">
            <a:avLst/>
          </a:prstGeom>
          <a:noFill/>
        </p:spPr>
        <p:txBody>
          <a:bodyPr wrap="square" rtlCol="0">
            <a:spAutoFit/>
          </a:bodyPr>
          <a:lstStyle/>
          <a:p>
            <a:pPr algn="ctr"/>
            <a:r>
              <a:rPr lang="en-US" b="1" dirty="0" smtClean="0"/>
              <a:t>What’s so special about the month of October?</a:t>
            </a:r>
            <a:endParaRPr lang="en-US" b="1" dirty="0"/>
          </a:p>
        </p:txBody>
      </p:sp>
      <p:pic>
        <p:nvPicPr>
          <p:cNvPr id="17416" name="Picture 8" descr="http://www.ukmalayalee.com/images/association-news/2995.jpg"/>
          <p:cNvPicPr>
            <a:picLocks noChangeAspect="1" noChangeArrowheads="1"/>
          </p:cNvPicPr>
          <p:nvPr/>
        </p:nvPicPr>
        <p:blipFill>
          <a:blip r:embed="rId3" cstate="print"/>
          <a:srcRect/>
          <a:stretch>
            <a:fillRect/>
          </a:stretch>
        </p:blipFill>
        <p:spPr bwMode="auto">
          <a:xfrm>
            <a:off x="5334000" y="3657600"/>
            <a:ext cx="3352800" cy="2155372"/>
          </a:xfrm>
          <a:prstGeom prst="rect">
            <a:avLst/>
          </a:prstGeom>
          <a:noFill/>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315" t="32636" r="28464" b="5945"/>
          <a:stretch/>
        </p:blipFill>
        <p:spPr bwMode="auto">
          <a:xfrm>
            <a:off x="394881" y="531891"/>
            <a:ext cx="4939119" cy="548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414" y="1066800"/>
            <a:ext cx="3499292" cy="233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8750" r="25000"/>
          <a:stretch>
            <a:fillRect/>
          </a:stretch>
        </p:blipFill>
        <p:spPr bwMode="auto">
          <a:xfrm>
            <a:off x="2971800" y="1371600"/>
            <a:ext cx="2743200" cy="5486400"/>
          </a:xfrm>
          <a:prstGeom prst="rect">
            <a:avLst/>
          </a:prstGeom>
          <a:noFill/>
          <a:ln w="9525">
            <a:noFill/>
            <a:miter lim="800000"/>
            <a:headEnd/>
            <a:tailEnd/>
          </a:ln>
        </p:spPr>
      </p:pic>
      <p:sp>
        <p:nvSpPr>
          <p:cNvPr id="7" name="TextBox 6"/>
          <p:cNvSpPr txBox="1"/>
          <p:nvPr/>
        </p:nvSpPr>
        <p:spPr>
          <a:xfrm>
            <a:off x="5486400" y="4953000"/>
            <a:ext cx="2819400" cy="1477328"/>
          </a:xfrm>
          <a:prstGeom prst="rect">
            <a:avLst/>
          </a:prstGeom>
          <a:noFill/>
        </p:spPr>
        <p:txBody>
          <a:bodyPr wrap="square" rtlCol="0">
            <a:spAutoFit/>
          </a:bodyPr>
          <a:lstStyle/>
          <a:p>
            <a:pPr marL="346075" indent="-346075"/>
            <a:r>
              <a:rPr lang="en-US" dirty="0" smtClean="0"/>
              <a:t>13. Pray ten </a:t>
            </a:r>
            <a:r>
              <a:rPr lang="en-US" b="1" dirty="0" smtClean="0"/>
              <a:t>Hail </a:t>
            </a:r>
            <a:r>
              <a:rPr lang="en-US" b="1" dirty="0" err="1" smtClean="0"/>
              <a:t>Marys</a:t>
            </a:r>
            <a:r>
              <a:rPr lang="en-US" b="1" dirty="0" smtClean="0"/>
              <a:t> </a:t>
            </a:r>
            <a:r>
              <a:rPr lang="en-US" dirty="0" smtClean="0"/>
              <a:t>(a decade) and one </a:t>
            </a:r>
            <a:r>
              <a:rPr lang="en-US" b="1" dirty="0" smtClean="0"/>
              <a:t>Glory </a:t>
            </a:r>
            <a:r>
              <a:rPr lang="en-US" b="1" dirty="0" smtClean="0"/>
              <a:t>Be</a:t>
            </a:r>
            <a:r>
              <a:rPr lang="en-US" dirty="0" smtClean="0"/>
              <a:t>. </a:t>
            </a:r>
            <a:endParaRPr lang="en-US" dirty="0" smtClean="0"/>
          </a:p>
          <a:p>
            <a:pPr marL="231775" indent="-231775"/>
            <a:endParaRPr lang="en-US" dirty="0" smtClean="0"/>
          </a:p>
          <a:p>
            <a:pPr marL="342900" indent="-342900"/>
            <a:endParaRPr lang="en-US" b="1" dirty="0" smtClean="0"/>
          </a:p>
        </p:txBody>
      </p:sp>
      <p:cxnSp>
        <p:nvCxnSpPr>
          <p:cNvPr id="6" name="Straight Arrow Connector 5"/>
          <p:cNvCxnSpPr/>
          <p:nvPr/>
        </p:nvCxnSpPr>
        <p:spPr>
          <a:xfrm>
            <a:off x="2514600" y="3048000"/>
            <a:ext cx="28194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p:cNvCxnSpPr>
          <p:nvPr/>
        </p:nvCxnSpPr>
        <p:spPr>
          <a:xfrm flipH="1" flipV="1">
            <a:off x="5334000" y="4267200"/>
            <a:ext cx="15621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000" y="2286000"/>
            <a:ext cx="2667000" cy="923330"/>
          </a:xfrm>
          <a:prstGeom prst="rect">
            <a:avLst/>
          </a:prstGeom>
        </p:spPr>
        <p:txBody>
          <a:bodyPr wrap="square">
            <a:spAutoFit/>
          </a:bodyPr>
          <a:lstStyle/>
          <a:p>
            <a:pPr marL="346075" indent="-346075"/>
            <a:r>
              <a:rPr lang="en-US" dirty="0" smtClean="0"/>
              <a:t>12. Think about/announce the fifth </a:t>
            </a:r>
            <a:r>
              <a:rPr lang="en-US" b="1" dirty="0" smtClean="0"/>
              <a:t>Mystery</a:t>
            </a:r>
            <a:r>
              <a:rPr lang="en-US" dirty="0" smtClean="0"/>
              <a:t>. Pray the </a:t>
            </a:r>
            <a:r>
              <a:rPr lang="en-US" b="1" dirty="0" smtClean="0"/>
              <a:t>Lord’s Prayer</a:t>
            </a:r>
            <a:r>
              <a:rPr lang="en-US" dirty="0" smtClean="0"/>
              <a:t>.</a:t>
            </a:r>
            <a:endParaRPr lang="en-US"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8750" r="25000"/>
          <a:stretch>
            <a:fillRect/>
          </a:stretch>
        </p:blipFill>
        <p:spPr bwMode="auto">
          <a:xfrm>
            <a:off x="2895600" y="1371600"/>
            <a:ext cx="2743200" cy="5486400"/>
          </a:xfrm>
          <a:prstGeom prst="rect">
            <a:avLst/>
          </a:prstGeom>
          <a:noFill/>
          <a:ln w="9525">
            <a:noFill/>
            <a:miter lim="800000"/>
            <a:headEnd/>
            <a:tailEnd/>
          </a:ln>
        </p:spPr>
      </p:pic>
      <p:sp>
        <p:nvSpPr>
          <p:cNvPr id="7" name="TextBox 6"/>
          <p:cNvSpPr txBox="1"/>
          <p:nvPr/>
        </p:nvSpPr>
        <p:spPr>
          <a:xfrm>
            <a:off x="5486400" y="4953000"/>
            <a:ext cx="3276600" cy="923330"/>
          </a:xfrm>
          <a:prstGeom prst="rect">
            <a:avLst/>
          </a:prstGeom>
          <a:noFill/>
        </p:spPr>
        <p:txBody>
          <a:bodyPr wrap="square" rtlCol="0">
            <a:spAutoFit/>
          </a:bodyPr>
          <a:lstStyle/>
          <a:p>
            <a:pPr marL="346075" indent="-346075"/>
            <a:r>
              <a:rPr lang="en-US" dirty="0" smtClean="0"/>
              <a:t>15. Pray the </a:t>
            </a:r>
            <a:r>
              <a:rPr lang="en-US" b="1" dirty="0" smtClean="0"/>
              <a:t>Sign of the Cross</a:t>
            </a:r>
          </a:p>
          <a:p>
            <a:pPr marL="231775" indent="-231775"/>
            <a:endParaRPr lang="en-US" dirty="0" smtClean="0"/>
          </a:p>
          <a:p>
            <a:pPr marL="342900" indent="-342900"/>
            <a:endParaRPr lang="en-US" b="1" dirty="0" smtClean="0"/>
          </a:p>
        </p:txBody>
      </p:sp>
      <p:cxnSp>
        <p:nvCxnSpPr>
          <p:cNvPr id="6" name="Straight Arrow Connector 5"/>
          <p:cNvCxnSpPr/>
          <p:nvPr/>
        </p:nvCxnSpPr>
        <p:spPr>
          <a:xfrm flipV="1">
            <a:off x="2819400" y="4876800"/>
            <a:ext cx="12954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419600" y="5105400"/>
            <a:ext cx="114300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4419600"/>
            <a:ext cx="2667000" cy="923330"/>
          </a:xfrm>
          <a:prstGeom prst="rect">
            <a:avLst/>
          </a:prstGeom>
        </p:spPr>
        <p:txBody>
          <a:bodyPr wrap="square">
            <a:spAutoFit/>
          </a:bodyPr>
          <a:lstStyle/>
          <a:p>
            <a:pPr marL="346075" indent="-346075"/>
            <a:r>
              <a:rPr lang="en-US" dirty="0" smtClean="0"/>
              <a:t>14. Pray the </a:t>
            </a:r>
            <a:r>
              <a:rPr lang="en-US" b="1" dirty="0" smtClean="0"/>
              <a:t>Hail, Holy Queen</a:t>
            </a:r>
            <a:r>
              <a:rPr lang="en-US" dirty="0" smtClean="0"/>
              <a:t> (Rosaries often have a medal here).</a:t>
            </a:r>
            <a:endParaRPr lang="en-US"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81600" y="2514600"/>
            <a:ext cx="2667000" cy="1754326"/>
          </a:xfrm>
          <a:prstGeom prst="rect">
            <a:avLst/>
          </a:prstGeom>
        </p:spPr>
        <p:txBody>
          <a:bodyPr wrap="square">
            <a:spAutoFit/>
          </a:bodyPr>
          <a:lstStyle/>
          <a:p>
            <a:pPr algn="ctr"/>
            <a:r>
              <a:rPr lang="en-US" b="1" dirty="0" smtClean="0"/>
              <a:t>Images of Mary often show her holding up her Son, Jesus, for us to see. In the Rosary, Mary “holds up” Jesus for us to see and to believe in.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58508"/>
            <a:ext cx="373852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s.gizmag.com/hero/etykids.jpg"/>
          <p:cNvPicPr>
            <a:picLocks noChangeAspect="1" noChangeArrowheads="1"/>
          </p:cNvPicPr>
          <p:nvPr/>
        </p:nvPicPr>
        <p:blipFill>
          <a:blip r:embed="rId3" cstate="print"/>
          <a:srcRect/>
          <a:stretch>
            <a:fillRect/>
          </a:stretch>
        </p:blipFill>
        <p:spPr bwMode="auto">
          <a:xfrm>
            <a:off x="762000" y="1371600"/>
            <a:ext cx="3688452" cy="2066925"/>
          </a:xfrm>
          <a:prstGeom prst="rect">
            <a:avLst/>
          </a:prstGeom>
          <a:noFill/>
        </p:spPr>
      </p:pic>
      <p:pic>
        <p:nvPicPr>
          <p:cNvPr id="37892" name="Picture 4" descr="http://www.stpeterslist.com/wp-content/uploads/2012/01/Black-Girl-Rosary.jpeg"/>
          <p:cNvPicPr>
            <a:picLocks noChangeAspect="1" noChangeArrowheads="1"/>
          </p:cNvPicPr>
          <p:nvPr/>
        </p:nvPicPr>
        <p:blipFill>
          <a:blip r:embed="rId4" cstate="print"/>
          <a:srcRect/>
          <a:stretch>
            <a:fillRect/>
          </a:stretch>
        </p:blipFill>
        <p:spPr bwMode="auto">
          <a:xfrm>
            <a:off x="4800600" y="2057400"/>
            <a:ext cx="3195205" cy="3124200"/>
          </a:xfrm>
          <a:prstGeom prst="rect">
            <a:avLst/>
          </a:prstGeom>
          <a:noFill/>
        </p:spPr>
      </p:pic>
      <p:sp>
        <p:nvSpPr>
          <p:cNvPr id="6" name="Rectangle 5"/>
          <p:cNvSpPr/>
          <p:nvPr/>
        </p:nvSpPr>
        <p:spPr>
          <a:xfrm>
            <a:off x="685800" y="3886200"/>
            <a:ext cx="3657600" cy="1477328"/>
          </a:xfrm>
          <a:prstGeom prst="rect">
            <a:avLst/>
          </a:prstGeom>
        </p:spPr>
        <p:txBody>
          <a:bodyPr wrap="square">
            <a:spAutoFit/>
          </a:bodyPr>
          <a:lstStyle/>
          <a:p>
            <a:pPr algn="ctr"/>
            <a:r>
              <a:rPr lang="en-US" b="1" dirty="0" smtClean="0"/>
              <a:t>Just as we can listen to our favorite songs over and over again, we can reflect on the Mysteries of the Rosary, over and over again, throughout our lives!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 y="1066800"/>
            <a:ext cx="61912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3619"/>
          <a:stretch/>
        </p:blipFill>
        <p:spPr bwMode="auto">
          <a:xfrm>
            <a:off x="3099955" y="3200400"/>
            <a:ext cx="419619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96150" y="3517076"/>
            <a:ext cx="1847850" cy="2585323"/>
          </a:xfrm>
          <a:prstGeom prst="rect">
            <a:avLst/>
          </a:prstGeom>
          <a:noFill/>
        </p:spPr>
        <p:txBody>
          <a:bodyPr wrap="square" rtlCol="0">
            <a:spAutoFit/>
          </a:bodyPr>
          <a:lstStyle/>
          <a:p>
            <a:pPr algn="ctr"/>
            <a:r>
              <a:rPr lang="en-US" b="1" dirty="0" smtClean="0"/>
              <a:t>What is the Rosary?</a:t>
            </a:r>
          </a:p>
          <a:p>
            <a:pPr algn="ctr"/>
            <a:endParaRPr lang="en-US" b="1" dirty="0" smtClean="0"/>
          </a:p>
          <a:p>
            <a:pPr algn="ctr"/>
            <a:endParaRPr lang="en-US" b="1" dirty="0" smtClean="0"/>
          </a:p>
          <a:p>
            <a:pPr algn="ctr"/>
            <a:r>
              <a:rPr lang="en-US" b="1" dirty="0" smtClean="0"/>
              <a:t>Think of what you do when you </a:t>
            </a:r>
            <a:r>
              <a:rPr lang="en-US" b="1" dirty="0" smtClean="0"/>
              <a:t>see artwork: </a:t>
            </a:r>
            <a:r>
              <a:rPr lang="en-US" b="1" dirty="0" smtClean="0"/>
              <a:t>you GAZE at the images.</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2400298"/>
            <a:ext cx="3429000" cy="1754326"/>
          </a:xfrm>
          <a:prstGeom prst="rect">
            <a:avLst/>
          </a:prstGeom>
          <a:noFill/>
        </p:spPr>
        <p:txBody>
          <a:bodyPr wrap="square" rtlCol="0">
            <a:spAutoFit/>
          </a:bodyPr>
          <a:lstStyle/>
          <a:p>
            <a:pPr algn="ctr"/>
            <a:r>
              <a:rPr lang="en-US" b="1" dirty="0" smtClean="0"/>
              <a:t>The Rosary helps us to “gaze” upon Jesus and upon moments in his life and in the life of his Mother, Mary. </a:t>
            </a:r>
          </a:p>
          <a:p>
            <a:pPr algn="ctr"/>
            <a:endParaRPr lang="en-US" b="1" dirty="0" smtClean="0"/>
          </a:p>
          <a:p>
            <a:pPr algn="ctr"/>
            <a:r>
              <a:rPr lang="en-US" b="1" dirty="0" smtClean="0"/>
              <a:t>We call that “gazing” </a:t>
            </a:r>
            <a:r>
              <a:rPr lang="en-US" b="1" i="1" dirty="0" smtClean="0"/>
              <a:t>meditation</a:t>
            </a:r>
            <a:r>
              <a:rPr lang="en-US" b="1" dirty="0" smtClean="0"/>
              <a:t>.</a:t>
            </a:r>
            <a:endParaRPr lang="en-US" b="1"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15" t="2225" r="29053"/>
          <a:stretch/>
        </p:blipFill>
        <p:spPr bwMode="auto">
          <a:xfrm>
            <a:off x="1018307" y="613925"/>
            <a:ext cx="2202873" cy="532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helisticles.com/wp-content/uploads/2012/05/busy_life-weird-medical-syndromes1.jpg"/>
          <p:cNvPicPr>
            <a:picLocks noChangeAspect="1" noChangeArrowheads="1"/>
          </p:cNvPicPr>
          <p:nvPr/>
        </p:nvPicPr>
        <p:blipFill>
          <a:blip r:embed="rId3" cstate="print"/>
          <a:srcRect/>
          <a:stretch>
            <a:fillRect/>
          </a:stretch>
        </p:blipFill>
        <p:spPr bwMode="auto">
          <a:xfrm>
            <a:off x="2362200" y="1828800"/>
            <a:ext cx="5794009" cy="5029200"/>
          </a:xfrm>
          <a:prstGeom prst="rect">
            <a:avLst/>
          </a:prstGeom>
          <a:noFill/>
        </p:spPr>
      </p:pic>
      <p:sp>
        <p:nvSpPr>
          <p:cNvPr id="4" name="TextBox 3"/>
          <p:cNvSpPr txBox="1"/>
          <p:nvPr/>
        </p:nvSpPr>
        <p:spPr>
          <a:xfrm>
            <a:off x="533400" y="914400"/>
            <a:ext cx="3429000" cy="1200329"/>
          </a:xfrm>
          <a:prstGeom prst="rect">
            <a:avLst/>
          </a:prstGeom>
          <a:noFill/>
        </p:spPr>
        <p:txBody>
          <a:bodyPr wrap="square" rtlCol="0">
            <a:spAutoFit/>
          </a:bodyPr>
          <a:lstStyle/>
          <a:p>
            <a:pPr algn="ctr"/>
            <a:r>
              <a:rPr lang="en-US" b="1" dirty="0" smtClean="0"/>
              <a:t>But sometimes it’s not easy to focus or concentrate…too many worries, concerns, and distractions get in the way!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blog.minimonos.com/.a/6a01156f56a197970b01538ed54637970b-800wi"/>
          <p:cNvPicPr>
            <a:picLocks noChangeAspect="1" noChangeArrowheads="1"/>
          </p:cNvPicPr>
          <p:nvPr/>
        </p:nvPicPr>
        <p:blipFill>
          <a:blip r:embed="rId3" cstate="print"/>
          <a:srcRect/>
          <a:stretch>
            <a:fillRect/>
          </a:stretch>
        </p:blipFill>
        <p:spPr bwMode="auto">
          <a:xfrm>
            <a:off x="685800" y="1472794"/>
            <a:ext cx="3193755" cy="4394606"/>
          </a:xfrm>
          <a:prstGeom prst="rect">
            <a:avLst/>
          </a:prstGeom>
          <a:noFill/>
        </p:spPr>
      </p:pic>
      <p:pic>
        <p:nvPicPr>
          <p:cNvPr id="2050" name="Picture 2" descr="http://crystal-cure.com/pics/praying-beads.jpg"/>
          <p:cNvPicPr>
            <a:picLocks noChangeAspect="1" noChangeArrowheads="1"/>
          </p:cNvPicPr>
          <p:nvPr/>
        </p:nvPicPr>
        <p:blipFill>
          <a:blip r:embed="rId4" cstate="print"/>
          <a:srcRect/>
          <a:stretch>
            <a:fillRect/>
          </a:stretch>
        </p:blipFill>
        <p:spPr bwMode="auto">
          <a:xfrm>
            <a:off x="4343400" y="3682594"/>
            <a:ext cx="3276600" cy="2173478"/>
          </a:xfrm>
          <a:prstGeom prst="rect">
            <a:avLst/>
          </a:prstGeom>
          <a:noFill/>
        </p:spPr>
      </p:pic>
      <p:sp>
        <p:nvSpPr>
          <p:cNvPr id="4" name="TextBox 3"/>
          <p:cNvSpPr txBox="1"/>
          <p:nvPr/>
        </p:nvSpPr>
        <p:spPr>
          <a:xfrm>
            <a:off x="4267200" y="1396594"/>
            <a:ext cx="3429000" cy="2031325"/>
          </a:xfrm>
          <a:prstGeom prst="rect">
            <a:avLst/>
          </a:prstGeom>
          <a:noFill/>
        </p:spPr>
        <p:txBody>
          <a:bodyPr wrap="square" rtlCol="0">
            <a:spAutoFit/>
          </a:bodyPr>
          <a:lstStyle/>
          <a:p>
            <a:r>
              <a:rPr lang="en-US" dirty="0" smtClean="0"/>
              <a:t>We call that lack of focus, “monkey brain” because our brains  have a habit of jumping from thought to thought the way monkeys swing from branch to branch. The Rosary helps us to “tame” the “monkey brain!”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915150" y="3467779"/>
            <a:ext cx="2133600" cy="2862322"/>
          </a:xfrm>
          <a:prstGeom prst="rect">
            <a:avLst/>
          </a:prstGeom>
          <a:noFill/>
        </p:spPr>
        <p:txBody>
          <a:bodyPr wrap="square" rtlCol="0">
            <a:spAutoFit/>
          </a:bodyPr>
          <a:lstStyle/>
          <a:p>
            <a:pPr algn="ctr"/>
            <a:r>
              <a:rPr lang="en-US" b="1" dirty="0" smtClean="0"/>
              <a:t>Just as an art </a:t>
            </a:r>
            <a:r>
              <a:rPr lang="en-US" b="1" dirty="0" err="1" smtClean="0"/>
              <a:t>centre</a:t>
            </a:r>
            <a:r>
              <a:rPr lang="en-US" b="1" dirty="0" smtClean="0"/>
              <a:t> </a:t>
            </a:r>
            <a:r>
              <a:rPr lang="en-US" b="1" dirty="0" smtClean="0"/>
              <a:t>has different “galleries” to visit, the Rosary invites us to “visit” four such “galleries” where we gaze upon certain scenes from the life of Jesus and Mary.</a:t>
            </a:r>
            <a:endParaRPr lang="en-US" b="1" dirty="0"/>
          </a:p>
        </p:txBody>
      </p:sp>
      <p:pic>
        <p:nvPicPr>
          <p:cNvPr id="5122" name="Picture 2" descr="http://warmunart.com.au/files/cache/bd64f1e7d2469181a7576fa7b60a5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59711"/>
            <a:ext cx="6457950" cy="430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3.bp.blogspot.com/_E22mBpcLA5g/THIBGrKYP4I/AAAAAAAAD-I/ecC4xY7TQMY/s400/blog+2.JPG"/>
          <p:cNvPicPr>
            <a:picLocks noChangeAspect="1" noChangeArrowheads="1"/>
          </p:cNvPicPr>
          <p:nvPr/>
        </p:nvPicPr>
        <p:blipFill>
          <a:blip r:embed="rId3" cstate="print"/>
          <a:srcRect/>
          <a:stretch>
            <a:fillRect/>
          </a:stretch>
        </p:blipFill>
        <p:spPr bwMode="auto">
          <a:xfrm>
            <a:off x="609600" y="1439799"/>
            <a:ext cx="4495800" cy="4417124"/>
          </a:xfrm>
          <a:prstGeom prst="rect">
            <a:avLst/>
          </a:prstGeom>
          <a:noFill/>
        </p:spPr>
      </p:pic>
      <p:pic>
        <p:nvPicPr>
          <p:cNvPr id="33796" name="Picture 4" descr="https://upload.wikimedia.org/wikipedia/commons/thumb/3/38/Gerard_van_Honthorst_001.jpg/300px-Gerard_van_Honthorst_001.jpg"/>
          <p:cNvPicPr>
            <a:picLocks noChangeAspect="1" noChangeArrowheads="1"/>
          </p:cNvPicPr>
          <p:nvPr/>
        </p:nvPicPr>
        <p:blipFill>
          <a:blip r:embed="rId4" cstate="print"/>
          <a:srcRect/>
          <a:stretch>
            <a:fillRect/>
          </a:stretch>
        </p:blipFill>
        <p:spPr bwMode="auto">
          <a:xfrm>
            <a:off x="1066800" y="1676400"/>
            <a:ext cx="3624773" cy="2669794"/>
          </a:xfrm>
          <a:prstGeom prst="rect">
            <a:avLst/>
          </a:prstGeom>
          <a:noFill/>
        </p:spPr>
      </p:pic>
      <p:sp>
        <p:nvSpPr>
          <p:cNvPr id="11" name="TextBox 10"/>
          <p:cNvSpPr txBox="1"/>
          <p:nvPr/>
        </p:nvSpPr>
        <p:spPr>
          <a:xfrm>
            <a:off x="5715000" y="1219200"/>
            <a:ext cx="2438400" cy="5109091"/>
          </a:xfrm>
          <a:prstGeom prst="rect">
            <a:avLst/>
          </a:prstGeom>
          <a:noFill/>
        </p:spPr>
        <p:txBody>
          <a:bodyPr wrap="square" rtlCol="0">
            <a:spAutoFit/>
          </a:bodyPr>
          <a:lstStyle/>
          <a:p>
            <a:r>
              <a:rPr lang="en-US" b="1" dirty="0" smtClean="0"/>
              <a:t>The Joyful Mysteries </a:t>
            </a:r>
            <a:r>
              <a:rPr lang="en-US" sz="1400" b="1" dirty="0" smtClean="0"/>
              <a:t>(Mondays and Saturdays)</a:t>
            </a:r>
            <a:r>
              <a:rPr lang="en-US" sz="1400" dirty="0" smtClean="0"/>
              <a:t/>
            </a:r>
            <a:br>
              <a:rPr lang="en-US" sz="1400" dirty="0" smtClean="0"/>
            </a:br>
            <a:endParaRPr lang="en-US" sz="1400" dirty="0" smtClean="0"/>
          </a:p>
          <a:p>
            <a:r>
              <a:rPr lang="en-US" sz="1400" b="1" dirty="0" smtClean="0"/>
              <a:t>The Annunciation</a:t>
            </a:r>
            <a:r>
              <a:rPr lang="en-US" sz="1400" dirty="0" smtClean="0"/>
              <a:t/>
            </a:r>
            <a:br>
              <a:rPr lang="en-US" sz="1400" dirty="0" smtClean="0"/>
            </a:br>
            <a:r>
              <a:rPr lang="en-US" sz="1400" dirty="0" smtClean="0"/>
              <a:t>Mary learns that she has been chosen to be the mother of Jesus.</a:t>
            </a:r>
          </a:p>
          <a:p>
            <a:r>
              <a:rPr lang="en-US" sz="1400" b="1" dirty="0" smtClean="0"/>
              <a:t>The Visitation</a:t>
            </a:r>
            <a:r>
              <a:rPr lang="en-US" sz="1400" dirty="0" smtClean="0"/>
              <a:t/>
            </a:r>
            <a:br>
              <a:rPr lang="en-US" sz="1400" dirty="0" smtClean="0"/>
            </a:br>
            <a:r>
              <a:rPr lang="en-US" sz="1400" dirty="0" smtClean="0"/>
              <a:t>Mary visits Elizabeth, who tells her that she will always be remembered.</a:t>
            </a:r>
          </a:p>
          <a:p>
            <a:r>
              <a:rPr lang="en-US" sz="1400" b="1" dirty="0" smtClean="0"/>
              <a:t>The Nativity</a:t>
            </a:r>
            <a:r>
              <a:rPr lang="en-US" sz="1400" dirty="0" smtClean="0"/>
              <a:t/>
            </a:r>
            <a:br>
              <a:rPr lang="en-US" sz="1400" dirty="0" smtClean="0"/>
            </a:br>
            <a:r>
              <a:rPr lang="en-US" sz="1400" dirty="0" smtClean="0"/>
              <a:t>Jesus is born in a stable in Bethlehem.</a:t>
            </a:r>
          </a:p>
          <a:p>
            <a:r>
              <a:rPr lang="en-US" sz="1400" b="1" dirty="0" smtClean="0"/>
              <a:t>The Presentation</a:t>
            </a:r>
            <a:r>
              <a:rPr lang="en-US" sz="1400" dirty="0" smtClean="0"/>
              <a:t/>
            </a:r>
            <a:br>
              <a:rPr lang="en-US" sz="1400" dirty="0" smtClean="0"/>
            </a:br>
            <a:r>
              <a:rPr lang="en-US" sz="1400" dirty="0" smtClean="0"/>
              <a:t>Mary and Joseph take the infant Jesus to the Temple to present him to God.</a:t>
            </a:r>
          </a:p>
          <a:p>
            <a:r>
              <a:rPr lang="en-US" sz="1400" b="1" dirty="0" smtClean="0"/>
              <a:t>The Finding of Jesus in the Temple</a:t>
            </a:r>
            <a:r>
              <a:rPr lang="en-US" sz="1400" dirty="0" smtClean="0"/>
              <a:t/>
            </a:r>
            <a:br>
              <a:rPr lang="en-US" sz="1400" dirty="0" smtClean="0"/>
            </a:br>
            <a:r>
              <a:rPr lang="en-US" sz="1400" dirty="0" smtClean="0"/>
              <a:t>Jesus is found in the Temple discussing his faith with the teachers.</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486400" y="1143000"/>
            <a:ext cx="2514600" cy="4862870"/>
          </a:xfrm>
          <a:prstGeom prst="rect">
            <a:avLst/>
          </a:prstGeom>
          <a:noFill/>
        </p:spPr>
        <p:txBody>
          <a:bodyPr wrap="square" rtlCol="0">
            <a:spAutoFit/>
          </a:bodyPr>
          <a:lstStyle/>
          <a:p>
            <a:r>
              <a:rPr lang="en-US" b="1" dirty="0" smtClean="0"/>
              <a:t>The Luminous Mysteries </a:t>
            </a:r>
          </a:p>
          <a:p>
            <a:r>
              <a:rPr lang="en-US" b="1" dirty="0" smtClean="0"/>
              <a:t>(Mysteries of Light)</a:t>
            </a:r>
          </a:p>
          <a:p>
            <a:r>
              <a:rPr lang="en-US" sz="1400" b="1" dirty="0" smtClean="0"/>
              <a:t>(Thursdays) </a:t>
            </a:r>
            <a:r>
              <a:rPr lang="en-US" dirty="0" smtClean="0"/>
              <a:t/>
            </a:r>
            <a:br>
              <a:rPr lang="en-US" dirty="0" smtClean="0"/>
            </a:br>
            <a:endParaRPr lang="en-US" dirty="0" smtClean="0"/>
          </a:p>
          <a:p>
            <a:r>
              <a:rPr lang="en-US" sz="1400" b="1" dirty="0" smtClean="0"/>
              <a:t>The Baptism of Jesus in the River Jordan</a:t>
            </a:r>
            <a:r>
              <a:rPr lang="en-US" sz="1400" dirty="0" smtClean="0"/>
              <a:t/>
            </a:r>
            <a:br>
              <a:rPr lang="en-US" sz="1400" dirty="0" smtClean="0"/>
            </a:br>
            <a:r>
              <a:rPr lang="en-US" sz="1400" dirty="0" smtClean="0"/>
              <a:t>God proclaims that Jesus is his beloved Son.</a:t>
            </a:r>
          </a:p>
          <a:p>
            <a:r>
              <a:rPr lang="en-US" sz="1400" b="1" dirty="0" smtClean="0"/>
              <a:t>The Wedding Feast at Cana</a:t>
            </a:r>
            <a:r>
              <a:rPr lang="en-US" sz="1400" dirty="0" smtClean="0"/>
              <a:t/>
            </a:r>
            <a:br>
              <a:rPr lang="en-US" sz="1400" dirty="0" smtClean="0"/>
            </a:br>
            <a:r>
              <a:rPr lang="en-US" sz="1400" dirty="0" smtClean="0"/>
              <a:t>At Mary’s request, Jesus performs his first miracle.</a:t>
            </a:r>
          </a:p>
          <a:p>
            <a:r>
              <a:rPr lang="en-US" sz="1400" b="1" dirty="0" smtClean="0"/>
              <a:t>The Proclamation of the Kingdom of God</a:t>
            </a:r>
            <a:r>
              <a:rPr lang="en-US" sz="1400" dirty="0" smtClean="0"/>
              <a:t/>
            </a:r>
            <a:br>
              <a:rPr lang="en-US" sz="1400" dirty="0" smtClean="0"/>
            </a:br>
            <a:r>
              <a:rPr lang="en-US" sz="1400" dirty="0" smtClean="0"/>
              <a:t>Jesus calls all to conversion and service to the Kingdom.</a:t>
            </a:r>
          </a:p>
          <a:p>
            <a:r>
              <a:rPr lang="en-US" sz="1400" b="1" dirty="0" smtClean="0"/>
              <a:t>The Transfiguration of Jesus</a:t>
            </a:r>
            <a:r>
              <a:rPr lang="en-US" sz="1400" dirty="0" smtClean="0"/>
              <a:t/>
            </a:r>
            <a:br>
              <a:rPr lang="en-US" sz="1400" dirty="0" smtClean="0"/>
            </a:br>
            <a:r>
              <a:rPr lang="en-US" sz="1400" dirty="0" smtClean="0"/>
              <a:t>Jesus is revealed in glory to Peter, James, and John.</a:t>
            </a:r>
          </a:p>
          <a:p>
            <a:r>
              <a:rPr lang="en-US" sz="1400" b="1" dirty="0" smtClean="0"/>
              <a:t>The Institution of the Eucharist</a:t>
            </a:r>
            <a:r>
              <a:rPr lang="en-US" sz="1400" dirty="0" smtClean="0"/>
              <a:t/>
            </a:r>
            <a:br>
              <a:rPr lang="en-US" sz="1400" dirty="0" smtClean="0"/>
            </a:br>
            <a:r>
              <a:rPr lang="en-US" sz="1400" dirty="0" smtClean="0"/>
              <a:t>Jesus offers his Body and Blood at the Last Supper.</a:t>
            </a:r>
            <a:endParaRPr lang="en-US" sz="1400" dirty="0"/>
          </a:p>
        </p:txBody>
      </p:sp>
      <p:pic>
        <p:nvPicPr>
          <p:cNvPr id="5" name="Picture 2" descr="http://3.bp.blogspot.com/_E22mBpcLA5g/THIBGrKYP4I/AAAAAAAAD-I/ecC4xY7TQMY/s400/blog+2.JPG"/>
          <p:cNvPicPr>
            <a:picLocks noChangeAspect="1" noChangeArrowheads="1"/>
          </p:cNvPicPr>
          <p:nvPr/>
        </p:nvPicPr>
        <p:blipFill>
          <a:blip r:embed="rId3" cstate="print"/>
          <a:srcRect/>
          <a:stretch>
            <a:fillRect/>
          </a:stretch>
        </p:blipFill>
        <p:spPr bwMode="auto">
          <a:xfrm>
            <a:off x="609600" y="1439799"/>
            <a:ext cx="4495800" cy="4417124"/>
          </a:xfrm>
          <a:prstGeom prst="rect">
            <a:avLst/>
          </a:prstGeom>
          <a:noFill/>
        </p:spPr>
      </p:pic>
      <p:pic>
        <p:nvPicPr>
          <p:cNvPr id="34818" name="Picture 2" descr="http://static.artbible.info/large/juanes_avondmaal.jpg"/>
          <p:cNvPicPr>
            <a:picLocks noChangeAspect="1" noChangeArrowheads="1"/>
          </p:cNvPicPr>
          <p:nvPr/>
        </p:nvPicPr>
        <p:blipFill>
          <a:blip r:embed="rId4" cstate="print"/>
          <a:srcRect/>
          <a:stretch>
            <a:fillRect/>
          </a:stretch>
        </p:blipFill>
        <p:spPr bwMode="auto">
          <a:xfrm>
            <a:off x="1066800" y="1676400"/>
            <a:ext cx="3612987" cy="2667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2121</Words>
  <Application>Microsoft Office PowerPoint</Application>
  <PresentationFormat>On-screen Show (4:3)</PresentationFormat>
  <Paragraphs>171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Paprocki</dc:creator>
  <cp:lastModifiedBy>Joanne Harris</cp:lastModifiedBy>
  <cp:revision>48</cp:revision>
  <dcterms:created xsi:type="dcterms:W3CDTF">2013-07-29T20:48:03Z</dcterms:created>
  <dcterms:modified xsi:type="dcterms:W3CDTF">2013-09-16T01:55:50Z</dcterms:modified>
</cp:coreProperties>
</file>