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59" r:id="rId3"/>
    <p:sldId id="260" r:id="rId4"/>
    <p:sldId id="261" r:id="rId5"/>
    <p:sldId id="262" r:id="rId6"/>
    <p:sldId id="263" r:id="rId7"/>
    <p:sldId id="264"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58CAFE-8D49-47D3-B9DF-8CB5FF9C41F0}" type="datetimeFigureOut">
              <a:rPr lang="en-AU" smtClean="0"/>
              <a:t>8/12/2012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AAC5AD-F5F8-42E1-B573-4F49C7C17287}" type="slidenum">
              <a:rPr lang="en-AU" smtClean="0"/>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2AAC5AD-F5F8-42E1-B573-4F49C7C17287}" type="slidenum">
              <a:rPr lang="en-AU" smtClean="0"/>
              <a:t>8</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27731BA-04DE-410D-9575-162EC3C63CA5}" type="datetimeFigureOut">
              <a:rPr lang="en-AU" smtClean="0"/>
              <a:pPr/>
              <a:t>8/12/2012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838C9A-555D-4AD3-8FE9-6045EFD4B6A6}"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27731BA-04DE-410D-9575-162EC3C63CA5}" type="datetimeFigureOut">
              <a:rPr lang="en-AU" smtClean="0"/>
              <a:pPr/>
              <a:t>8/12/2012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838C9A-555D-4AD3-8FE9-6045EFD4B6A6}"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27731BA-04DE-410D-9575-162EC3C63CA5}" type="datetimeFigureOut">
              <a:rPr lang="en-AU" smtClean="0"/>
              <a:pPr/>
              <a:t>8/12/2012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838C9A-555D-4AD3-8FE9-6045EFD4B6A6}"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27731BA-04DE-410D-9575-162EC3C63CA5}" type="datetimeFigureOut">
              <a:rPr lang="en-AU" smtClean="0"/>
              <a:pPr/>
              <a:t>8/12/2012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838C9A-555D-4AD3-8FE9-6045EFD4B6A6}"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7731BA-04DE-410D-9575-162EC3C63CA5}" type="datetimeFigureOut">
              <a:rPr lang="en-AU" smtClean="0"/>
              <a:pPr/>
              <a:t>8/12/2012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838C9A-555D-4AD3-8FE9-6045EFD4B6A6}"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27731BA-04DE-410D-9575-162EC3C63CA5}" type="datetimeFigureOut">
              <a:rPr lang="en-AU" smtClean="0"/>
              <a:pPr/>
              <a:t>8/12/2012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838C9A-555D-4AD3-8FE9-6045EFD4B6A6}"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27731BA-04DE-410D-9575-162EC3C63CA5}" type="datetimeFigureOut">
              <a:rPr lang="en-AU" smtClean="0"/>
              <a:pPr/>
              <a:t>8/12/2012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6838C9A-555D-4AD3-8FE9-6045EFD4B6A6}"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27731BA-04DE-410D-9575-162EC3C63CA5}" type="datetimeFigureOut">
              <a:rPr lang="en-AU" smtClean="0"/>
              <a:pPr/>
              <a:t>8/12/2012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6838C9A-555D-4AD3-8FE9-6045EFD4B6A6}"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731BA-04DE-410D-9575-162EC3C63CA5}" type="datetimeFigureOut">
              <a:rPr lang="en-AU" smtClean="0"/>
              <a:pPr/>
              <a:t>8/12/2012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6838C9A-555D-4AD3-8FE9-6045EFD4B6A6}"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731BA-04DE-410D-9575-162EC3C63CA5}" type="datetimeFigureOut">
              <a:rPr lang="en-AU" smtClean="0"/>
              <a:pPr/>
              <a:t>8/12/2012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838C9A-555D-4AD3-8FE9-6045EFD4B6A6}"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731BA-04DE-410D-9575-162EC3C63CA5}" type="datetimeFigureOut">
              <a:rPr lang="en-AU" smtClean="0"/>
              <a:pPr/>
              <a:t>8/12/2012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838C9A-555D-4AD3-8FE9-6045EFD4B6A6}"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731BA-04DE-410D-9575-162EC3C63CA5}" type="datetimeFigureOut">
              <a:rPr lang="en-AU" smtClean="0"/>
              <a:pPr/>
              <a:t>8/12/2012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38C9A-555D-4AD3-8FE9-6045EFD4B6A6}"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i="1" dirty="0" smtClean="0">
                <a:latin typeface="Lucida Calligraphy" pitchFamily="66" charset="0"/>
              </a:rPr>
              <a:t/>
            </a:r>
            <a:br>
              <a:rPr lang="en-AU" b="1" i="1" dirty="0" smtClean="0">
                <a:latin typeface="Lucida Calligraphy" pitchFamily="66" charset="0"/>
              </a:rPr>
            </a:br>
            <a:r>
              <a:rPr lang="en-AU" b="1" i="1" dirty="0" smtClean="0">
                <a:latin typeface="Lucida Calligraphy" pitchFamily="66" charset="0"/>
              </a:rPr>
              <a:t>The Visitation</a:t>
            </a:r>
            <a:r>
              <a:rPr lang="en-AU" b="1" i="1" dirty="0" smtClean="0"/>
              <a:t/>
            </a:r>
            <a:br>
              <a:rPr lang="en-AU" b="1" i="1" dirty="0" smtClean="0"/>
            </a:br>
            <a:endParaRPr lang="en-US" dirty="0"/>
          </a:p>
        </p:txBody>
      </p:sp>
      <p:sp>
        <p:nvSpPr>
          <p:cNvPr id="3" name="Content Placeholder 2"/>
          <p:cNvSpPr>
            <a:spLocks noGrp="1"/>
          </p:cNvSpPr>
          <p:nvPr>
            <p:ph idx="1"/>
          </p:nvPr>
        </p:nvSpPr>
        <p:spPr>
          <a:xfrm>
            <a:off x="457200" y="1219200"/>
            <a:ext cx="8229600" cy="5410200"/>
          </a:xfrm>
        </p:spPr>
        <p:txBody>
          <a:bodyPr>
            <a:normAutofit/>
          </a:bodyPr>
          <a:lstStyle/>
          <a:p>
            <a:pPr algn="ctr">
              <a:buNone/>
            </a:pPr>
            <a:r>
              <a:rPr lang="en-AU" dirty="0" smtClean="0">
                <a:latin typeface="Lucida Calligraphy" pitchFamily="66" charset="0"/>
              </a:rPr>
              <a:t>Gospel: Luke 1: 39- 56</a:t>
            </a:r>
          </a:p>
          <a:p>
            <a:pPr algn="ctr">
              <a:buNone/>
            </a:pPr>
            <a:r>
              <a:rPr lang="en-AU" sz="2000" b="1" i="1" dirty="0" smtClean="0"/>
              <a:t>Images </a:t>
            </a:r>
            <a:r>
              <a:rPr lang="en-AU" sz="2000" b="1" i="1" dirty="0" smtClean="0"/>
              <a:t>from Church of Visitation – </a:t>
            </a:r>
            <a:r>
              <a:rPr lang="en-AU" sz="2000" b="1" i="1" dirty="0" err="1" smtClean="0"/>
              <a:t>Ein</a:t>
            </a:r>
            <a:r>
              <a:rPr lang="en-AU" sz="2000" b="1" i="1" dirty="0" smtClean="0"/>
              <a:t> Karen, Israel</a:t>
            </a:r>
          </a:p>
          <a:p>
            <a:pPr>
              <a:buNone/>
            </a:pPr>
            <a:endParaRPr lang="en-AU" sz="1800" dirty="0" smtClean="0"/>
          </a:p>
          <a:p>
            <a:pPr>
              <a:buNone/>
            </a:pPr>
            <a:endParaRPr lang="en-AU" sz="1800" dirty="0" smtClean="0"/>
          </a:p>
        </p:txBody>
      </p:sp>
      <p:pic>
        <p:nvPicPr>
          <p:cNvPr id="5" name="Content Placeholder 3" descr="C:\Documents and Settings\djans\Desktop\Photos\Jerusalem 2\Jerusalem days  1-10\Church of the Visitation - Hills of Judea\IMG_6621.JPG"/>
          <p:cNvPicPr>
            <a:picLocks noChangeAspect="1" noChangeArrowheads="1"/>
          </p:cNvPicPr>
          <p:nvPr/>
        </p:nvPicPr>
        <p:blipFill>
          <a:blip r:embed="rId2" cstate="print"/>
          <a:srcRect/>
          <a:stretch>
            <a:fillRect/>
          </a:stretch>
        </p:blipFill>
        <p:spPr bwMode="auto">
          <a:xfrm rot="16200000">
            <a:off x="2346929" y="1549616"/>
            <a:ext cx="4357694" cy="5812207"/>
          </a:xfrm>
          <a:prstGeom prst="rect">
            <a:avLst/>
          </a:prstGeom>
          <a:noFill/>
        </p:spPr>
      </p:pic>
      <p:sp>
        <p:nvSpPr>
          <p:cNvPr id="6" name="TextBox 5"/>
          <p:cNvSpPr txBox="1"/>
          <p:nvPr/>
        </p:nvSpPr>
        <p:spPr>
          <a:xfrm>
            <a:off x="7668344" y="5661248"/>
            <a:ext cx="1152128" cy="923330"/>
          </a:xfrm>
          <a:prstGeom prst="rect">
            <a:avLst/>
          </a:prstGeom>
          <a:noFill/>
        </p:spPr>
        <p:txBody>
          <a:bodyPr wrap="square" rtlCol="0">
            <a:spAutoFit/>
          </a:bodyPr>
          <a:lstStyle/>
          <a:p>
            <a:r>
              <a:rPr lang="en-AU" dirty="0" smtClean="0"/>
              <a:t>Mary’s Well - </a:t>
            </a:r>
            <a:r>
              <a:rPr lang="en-AU" dirty="0" smtClean="0"/>
              <a:t>J</a:t>
            </a:r>
            <a:r>
              <a:rPr lang="en-AU" dirty="0" smtClean="0"/>
              <a:t>udea</a:t>
            </a:r>
            <a:endParaRPr lang="en-A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oAutofit/>
          </a:bodyPr>
          <a:lstStyle/>
          <a:p>
            <a:r>
              <a:rPr lang="en-AU" sz="3200" baseline="30000" dirty="0" smtClean="0"/>
              <a:t> </a:t>
            </a:r>
            <a:r>
              <a:rPr lang="en-AU" sz="3200" dirty="0" smtClean="0"/>
              <a:t>At that time Mary got ready and hurried to a town in the hill country of Judea, </a:t>
            </a:r>
            <a:r>
              <a:rPr lang="en-AU" sz="3200" baseline="30000" dirty="0" smtClean="0"/>
              <a:t> </a:t>
            </a:r>
            <a:r>
              <a:rPr lang="en-AU" sz="3200" dirty="0" smtClean="0"/>
              <a:t>where she entered Zechariah’s home and greeted Elizabeth. </a:t>
            </a:r>
            <a:endParaRPr lang="en-US" sz="32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755576" y="1988840"/>
            <a:ext cx="7560840" cy="4536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Autofit/>
          </a:bodyPr>
          <a:lstStyle/>
          <a:p>
            <a:r>
              <a:rPr lang="en-AU" sz="2400" dirty="0" smtClean="0"/>
              <a:t>When Elizabeth heard Mary’s greeting, the baby leaped in her womb, and Elizabeth was filled with the Holy Spirit. </a:t>
            </a:r>
            <a:r>
              <a:rPr lang="en-AU" sz="2400" baseline="30000" dirty="0" smtClean="0"/>
              <a:t> </a:t>
            </a:r>
            <a:r>
              <a:rPr lang="en-AU" sz="2400" dirty="0" smtClean="0"/>
              <a:t>In a loud voice she exclaimed: “Blessed are you among women, and blessed is the child you will bear!</a:t>
            </a:r>
            <a:endParaRPr lang="en-US" sz="2400" dirty="0"/>
          </a:p>
        </p:txBody>
      </p:sp>
      <p:pic>
        <p:nvPicPr>
          <p:cNvPr id="2050" name="Picture 2" descr="C:\Documents and Settings\djans\Desktop\Photos\Jerusalem 2\Jerusalem days  1-10\Church of the Visitation - Hills of Judea\IMG_6612.JPG"/>
          <p:cNvPicPr>
            <a:picLocks noGrp="1" noChangeAspect="1" noChangeArrowheads="1"/>
          </p:cNvPicPr>
          <p:nvPr>
            <p:ph idx="1"/>
          </p:nvPr>
        </p:nvPicPr>
        <p:blipFill>
          <a:blip r:embed="rId2" cstate="print"/>
          <a:srcRect/>
          <a:stretch>
            <a:fillRect/>
          </a:stretch>
        </p:blipFill>
        <p:spPr bwMode="auto">
          <a:xfrm rot="16200000">
            <a:off x="2067879" y="1540631"/>
            <a:ext cx="4648203" cy="554461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AU" sz="2000" baseline="30000" dirty="0" smtClean="0"/>
              <a:t> </a:t>
            </a:r>
            <a:br>
              <a:rPr lang="en-AU" sz="2000" baseline="30000" dirty="0" smtClean="0"/>
            </a:br>
            <a:r>
              <a:rPr lang="en-AU" sz="2000" baseline="30000" dirty="0" smtClean="0"/>
              <a:t/>
            </a:r>
            <a:br>
              <a:rPr lang="en-AU" sz="2000" baseline="30000" dirty="0" smtClean="0"/>
            </a:br>
            <a:r>
              <a:rPr lang="en-AU" sz="2700" dirty="0" smtClean="0"/>
              <a:t>But why am I so favoured, that the mother of my Lord should come to me? As soon as the sound of your greeting reached my ears, the baby in my womb leaped for joy. Blessed is she who has believed that the Lord would fulfil his promises to her!”</a:t>
            </a:r>
            <a:r>
              <a:rPr lang="en-AU" sz="2000" dirty="0" smtClean="0"/>
              <a:t/>
            </a:r>
            <a:br>
              <a:rPr lang="en-AU" sz="2000" dirty="0" smtClean="0"/>
            </a:br>
            <a:endParaRPr lang="en-US" sz="2000" dirty="0"/>
          </a:p>
        </p:txBody>
      </p:sp>
      <p:pic>
        <p:nvPicPr>
          <p:cNvPr id="3074" name="Picture 2" descr="C:\Documents and Settings\djans\Desktop\Photos\Jerusalem 2\Jerusalem days  1-10\Church of the Visitation - Hills of Judea\IMG_6626.JPG"/>
          <p:cNvPicPr>
            <a:picLocks noGrp="1" noChangeAspect="1" noChangeArrowheads="1"/>
          </p:cNvPicPr>
          <p:nvPr>
            <p:ph idx="1"/>
          </p:nvPr>
        </p:nvPicPr>
        <p:blipFill>
          <a:blip r:embed="rId2" cstate="print"/>
          <a:srcRect/>
          <a:stretch>
            <a:fillRect/>
          </a:stretch>
        </p:blipFill>
        <p:spPr bwMode="auto">
          <a:xfrm>
            <a:off x="1554691" y="1981200"/>
            <a:ext cx="6034617" cy="4572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90266"/>
          </a:xfrm>
        </p:spPr>
        <p:txBody>
          <a:bodyPr>
            <a:noAutofit/>
          </a:bodyPr>
          <a:lstStyle/>
          <a:p>
            <a:r>
              <a:rPr lang="en-AU" sz="2400" dirty="0" smtClean="0"/>
              <a:t>And Mary said:</a:t>
            </a:r>
            <a:br>
              <a:rPr lang="en-AU" sz="2400" dirty="0" smtClean="0"/>
            </a:br>
            <a:r>
              <a:rPr lang="en-AU" sz="2400" dirty="0" smtClean="0"/>
              <a:t>“My soul glorifies the Lord and my spirit rejoices in God my </a:t>
            </a:r>
            <a:r>
              <a:rPr lang="en-AU" sz="2400" dirty="0" smtClean="0"/>
              <a:t>Saviour</a:t>
            </a:r>
            <a:r>
              <a:rPr lang="en-AU" sz="2400" dirty="0" smtClean="0"/>
              <a:t>, for he has been mindful of the humble state of his servant. </a:t>
            </a:r>
            <a:r>
              <a:rPr lang="en-AU" sz="2400" dirty="0" smtClean="0"/>
              <a:t>From </a:t>
            </a:r>
            <a:r>
              <a:rPr lang="en-AU" sz="2400" dirty="0" smtClean="0"/>
              <a:t>now on all generations will call me blessed, </a:t>
            </a:r>
            <a:br>
              <a:rPr lang="en-AU" sz="2400" dirty="0" smtClean="0"/>
            </a:br>
            <a:r>
              <a:rPr lang="en-AU" sz="2400" dirty="0" smtClean="0"/>
              <a:t>  for the Mighty One has done great things for me—</a:t>
            </a:r>
            <a:br>
              <a:rPr lang="en-AU" sz="2400" dirty="0" smtClean="0"/>
            </a:br>
            <a:r>
              <a:rPr lang="en-AU" sz="2400" dirty="0" smtClean="0"/>
              <a:t>    holy is his name.</a:t>
            </a:r>
            <a:endParaRPr lang="en-US" sz="2400" dirty="0"/>
          </a:p>
        </p:txBody>
      </p:sp>
      <p:pic>
        <p:nvPicPr>
          <p:cNvPr id="6" name="Picture 2" descr="C:\Documents and Settings\djans\Desktop\Photos\Jerusalem 2\Jerusalem days  1-10\Church of the Visitation - Hills of Judea\IMG_6614.JPG"/>
          <p:cNvPicPr>
            <a:picLocks noGrp="1" noChangeAspect="1" noChangeArrowheads="1"/>
          </p:cNvPicPr>
          <p:nvPr>
            <p:ph idx="1"/>
          </p:nvPr>
        </p:nvPicPr>
        <p:blipFill>
          <a:blip r:embed="rId2" cstate="print"/>
          <a:srcRect/>
          <a:stretch>
            <a:fillRect/>
          </a:stretch>
        </p:blipFill>
        <p:spPr bwMode="auto">
          <a:xfrm>
            <a:off x="467544" y="2564904"/>
            <a:ext cx="6431846" cy="4032448"/>
          </a:xfrm>
          <a:prstGeom prst="rect">
            <a:avLst/>
          </a:prstGeom>
          <a:noFill/>
        </p:spPr>
      </p:pic>
      <p:sp>
        <p:nvSpPr>
          <p:cNvPr id="7" name="TextBox 6"/>
          <p:cNvSpPr txBox="1"/>
          <p:nvPr/>
        </p:nvSpPr>
        <p:spPr>
          <a:xfrm>
            <a:off x="7236296" y="3717032"/>
            <a:ext cx="1728192" cy="2862322"/>
          </a:xfrm>
          <a:prstGeom prst="rect">
            <a:avLst/>
          </a:prstGeom>
          <a:noFill/>
        </p:spPr>
        <p:txBody>
          <a:bodyPr wrap="square" rtlCol="0">
            <a:spAutoFit/>
          </a:bodyPr>
          <a:lstStyle/>
          <a:p>
            <a:r>
              <a:rPr lang="en-AU" i="1" dirty="0" smtClean="0"/>
              <a:t>The Magnificat (Mary’s Song) is written in several languages on mosaics around the walls of The Church of the Visitation, Judea.</a:t>
            </a:r>
            <a:endParaRPr lang="en-AU"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Autofit/>
          </a:bodyPr>
          <a:lstStyle/>
          <a:p>
            <a:r>
              <a:rPr lang="en-AU" sz="2400" dirty="0" smtClean="0"/>
              <a:t>His mercy extends to those who fear him,</a:t>
            </a:r>
            <a:br>
              <a:rPr lang="en-AU" sz="2400" dirty="0" smtClean="0"/>
            </a:br>
            <a:r>
              <a:rPr lang="en-AU" sz="2400" dirty="0" smtClean="0"/>
              <a:t>    from generation to generation. He has performed mighty deeds with his </a:t>
            </a:r>
            <a:r>
              <a:rPr lang="en-AU" sz="2400" dirty="0" smtClean="0"/>
              <a:t>arm; he </a:t>
            </a:r>
            <a:r>
              <a:rPr lang="en-AU" sz="2400" dirty="0" smtClean="0"/>
              <a:t>has scattered those who are proud in their inmost thoughts. He has brought down rulers from their </a:t>
            </a:r>
            <a:r>
              <a:rPr lang="en-AU" sz="2400" dirty="0" smtClean="0"/>
              <a:t>thrones but </a:t>
            </a:r>
            <a:r>
              <a:rPr lang="en-AU" sz="2400" dirty="0" smtClean="0"/>
              <a:t>has lifted up the humble.</a:t>
            </a:r>
            <a:endParaRPr lang="en-US" sz="2400" dirty="0"/>
          </a:p>
        </p:txBody>
      </p:sp>
      <p:pic>
        <p:nvPicPr>
          <p:cNvPr id="4" name="Picture 2" descr="C:\Documents and Settings\djans\Desktop\Photos\Jerusalem 2\Jerusalem days  1-10\Church of the Visitation - Hills of Judea\IMG_6645.JPG"/>
          <p:cNvPicPr>
            <a:picLocks noGrp="1" noChangeAspect="1" noChangeArrowheads="1"/>
          </p:cNvPicPr>
          <p:nvPr>
            <p:ph idx="1"/>
          </p:nvPr>
        </p:nvPicPr>
        <p:blipFill>
          <a:blip r:embed="rId2" cstate="print"/>
          <a:srcRect/>
          <a:stretch>
            <a:fillRect/>
          </a:stretch>
        </p:blipFill>
        <p:spPr bwMode="auto">
          <a:xfrm>
            <a:off x="2987824" y="2132856"/>
            <a:ext cx="3394472" cy="4525963"/>
          </a:xfrm>
          <a:prstGeom prst="rect">
            <a:avLst/>
          </a:prstGeom>
          <a:noFill/>
        </p:spPr>
      </p:pic>
      <p:sp>
        <p:nvSpPr>
          <p:cNvPr id="5" name="TextBox 4"/>
          <p:cNvSpPr txBox="1"/>
          <p:nvPr/>
        </p:nvSpPr>
        <p:spPr>
          <a:xfrm>
            <a:off x="6804248" y="4941168"/>
            <a:ext cx="1800200" cy="1200329"/>
          </a:xfrm>
          <a:prstGeom prst="rect">
            <a:avLst/>
          </a:prstGeom>
          <a:noFill/>
        </p:spPr>
        <p:txBody>
          <a:bodyPr wrap="square" rtlCol="0">
            <a:spAutoFit/>
          </a:bodyPr>
          <a:lstStyle/>
          <a:p>
            <a:r>
              <a:rPr lang="en-AU" i="1" dirty="0" smtClean="0"/>
              <a:t>Painting on wall of the Church of the Visitation, Judea.</a:t>
            </a:r>
            <a:endParaRPr lang="en-AU"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AU" sz="2700" dirty="0" smtClean="0"/>
              <a:t>He has filled the hungry with good things </a:t>
            </a:r>
            <a:br>
              <a:rPr lang="en-AU" sz="2700" dirty="0" smtClean="0"/>
            </a:br>
            <a:r>
              <a:rPr lang="en-AU" sz="2700" dirty="0" smtClean="0"/>
              <a:t>    but has sent the rich away </a:t>
            </a:r>
            <a:r>
              <a:rPr lang="en-AU" sz="2700" dirty="0" smtClean="0"/>
              <a:t>empty. He </a:t>
            </a:r>
            <a:r>
              <a:rPr lang="en-AU" sz="2700" dirty="0" smtClean="0"/>
              <a:t>has helped his servant </a:t>
            </a:r>
            <a:r>
              <a:rPr lang="en-AU" sz="2700" dirty="0" smtClean="0"/>
              <a:t>Israel, remembering </a:t>
            </a:r>
            <a:r>
              <a:rPr lang="en-AU" sz="2700" dirty="0" smtClean="0"/>
              <a:t>to be merciful to Abraham and his descendants </a:t>
            </a:r>
            <a:r>
              <a:rPr lang="en-AU" sz="2700" dirty="0" smtClean="0"/>
              <a:t>forever just </a:t>
            </a:r>
            <a:r>
              <a:rPr lang="en-AU" sz="2700" dirty="0" smtClean="0"/>
              <a:t>as he promised our ancestors.”</a:t>
            </a:r>
            <a:r>
              <a:rPr lang="en-AU" sz="2000" dirty="0" smtClean="0"/>
              <a:t/>
            </a:r>
            <a:br>
              <a:rPr lang="en-AU" sz="2000" dirty="0" smtClean="0"/>
            </a:br>
            <a:endParaRPr lang="en-US" sz="2000" dirty="0"/>
          </a:p>
        </p:txBody>
      </p:sp>
      <p:pic>
        <p:nvPicPr>
          <p:cNvPr id="5122" name="Picture 2" descr="C:\Documents and Settings\djans\Desktop\Photos\Jerusalem 2\Jerusalem days  1-10\Church of the Visitation - Hills of Judea\IMG_6640.JPG"/>
          <p:cNvPicPr>
            <a:picLocks noGrp="1" noChangeAspect="1" noChangeArrowheads="1"/>
          </p:cNvPicPr>
          <p:nvPr>
            <p:ph idx="1"/>
          </p:nvPr>
        </p:nvPicPr>
        <p:blipFill>
          <a:blip r:embed="rId2" cstate="print"/>
          <a:srcRect/>
          <a:stretch>
            <a:fillRect/>
          </a:stretch>
        </p:blipFill>
        <p:spPr bwMode="auto">
          <a:xfrm>
            <a:off x="2362200" y="1752600"/>
            <a:ext cx="4135636" cy="4953000"/>
          </a:xfrm>
          <a:prstGeom prst="rect">
            <a:avLst/>
          </a:prstGeom>
          <a:noFill/>
        </p:spPr>
      </p:pic>
      <p:sp>
        <p:nvSpPr>
          <p:cNvPr id="4" name="TextBox 3"/>
          <p:cNvSpPr txBox="1"/>
          <p:nvPr/>
        </p:nvSpPr>
        <p:spPr>
          <a:xfrm>
            <a:off x="7092280" y="5517232"/>
            <a:ext cx="1728192" cy="923330"/>
          </a:xfrm>
          <a:prstGeom prst="rect">
            <a:avLst/>
          </a:prstGeom>
          <a:noFill/>
        </p:spPr>
        <p:txBody>
          <a:bodyPr wrap="square" rtlCol="0">
            <a:spAutoFit/>
          </a:bodyPr>
          <a:lstStyle/>
          <a:p>
            <a:r>
              <a:rPr lang="en-AU" i="1" dirty="0" smtClean="0"/>
              <a:t>Altar of the Church of the Visitation, Judea</a:t>
            </a:r>
            <a:endParaRPr lang="en-AU"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400" dirty="0" smtClean="0"/>
              <a:t>Mary stayed with Elizabeth for about three months and then returned home.</a:t>
            </a:r>
            <a:endParaRPr lang="en-US" sz="2400" dirty="0"/>
          </a:p>
        </p:txBody>
      </p:sp>
      <p:pic>
        <p:nvPicPr>
          <p:cNvPr id="7" name="Picture 3" descr="C:\Documents and Settings\djans\Desktop\Photos\Jerusalem 2\Jerusalem days  1-10\Dormition Abbey\IMG_7322.JPG"/>
          <p:cNvPicPr>
            <a:picLocks noGrp="1" noChangeAspect="1" noChangeArrowheads="1"/>
          </p:cNvPicPr>
          <p:nvPr>
            <p:ph idx="1"/>
          </p:nvPr>
        </p:nvPicPr>
        <p:blipFill>
          <a:blip r:embed="rId3" cstate="print"/>
          <a:srcRect/>
          <a:stretch>
            <a:fillRect/>
          </a:stretch>
        </p:blipFill>
        <p:spPr bwMode="auto">
          <a:xfrm>
            <a:off x="1554691" y="1600200"/>
            <a:ext cx="6034617" cy="4525963"/>
          </a:xfrm>
          <a:prstGeom prst="rect">
            <a:avLst/>
          </a:prstGeom>
          <a:noFill/>
        </p:spPr>
      </p:pic>
      <p:sp>
        <p:nvSpPr>
          <p:cNvPr id="4" name="TextBox 3"/>
          <p:cNvSpPr txBox="1"/>
          <p:nvPr/>
        </p:nvSpPr>
        <p:spPr>
          <a:xfrm>
            <a:off x="2555776" y="6237312"/>
            <a:ext cx="4248472" cy="646331"/>
          </a:xfrm>
          <a:prstGeom prst="rect">
            <a:avLst/>
          </a:prstGeom>
          <a:noFill/>
        </p:spPr>
        <p:txBody>
          <a:bodyPr wrap="square" rtlCol="0">
            <a:spAutoFit/>
          </a:bodyPr>
          <a:lstStyle/>
          <a:p>
            <a:pPr algn="ctr"/>
            <a:r>
              <a:rPr lang="en-AU" i="1" dirty="0" smtClean="0"/>
              <a:t>Image of the Visitation at Church of the </a:t>
            </a:r>
            <a:r>
              <a:rPr lang="en-AU" i="1" dirty="0" err="1" smtClean="0"/>
              <a:t>Dormition</a:t>
            </a:r>
            <a:r>
              <a:rPr lang="en-AU" i="1" dirty="0" smtClean="0"/>
              <a:t>, Jerusalem</a:t>
            </a:r>
            <a:endParaRPr lang="en-AU"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135</Words>
  <Application>Microsoft Office PowerPoint</Application>
  <PresentationFormat>On-screen Show (4:3)</PresentationFormat>
  <Paragraphs>16</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 The Visitation </vt:lpstr>
      <vt:lpstr> At that time Mary got ready and hurried to a town in the hill country of Judea,  where she entered Zechariah’s home and greeted Elizabeth. </vt:lpstr>
      <vt:lpstr>When Elizabeth heard Mary’s greeting, the baby leaped in her womb, and Elizabeth was filled with the Holy Spirit.  In a loud voice she exclaimed: “Blessed are you among women, and blessed is the child you will bear!</vt:lpstr>
      <vt:lpstr>   But why am I so favoured, that the mother of my Lord should come to me? As soon as the sound of your greeting reached my ears, the baby in my womb leaped for joy. Blessed is she who has believed that the Lord would fulfil his promises to her!” </vt:lpstr>
      <vt:lpstr>And Mary said: “My soul glorifies the Lord and my spirit rejoices in God my Saviour, for he has been mindful of the humble state of his servant. From now on all generations will call me blessed,    for the Mighty One has done great things for me—     holy is his name.</vt:lpstr>
      <vt:lpstr>His mercy extends to those who fear him,     from generation to generation. He has performed mighty deeds with his arm; he has scattered those who are proud in their inmost thoughts. He has brought down rulers from their thrones but has lifted up the humble.</vt:lpstr>
      <vt:lpstr>He has filled the hungry with good things      but has sent the rich away empty. He has helped his servant Israel, remembering to be merciful to Abraham and his descendants forever just as he promised our ancestors.” </vt:lpstr>
      <vt:lpstr>Mary stayed with Elizabeth for about three months and then returned home.</vt:lpstr>
    </vt:vector>
  </TitlesOfParts>
  <Company>Trinity Primary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Visitation Year B Disciple of Love </dc:title>
  <dc:creator> </dc:creator>
  <cp:lastModifiedBy> </cp:lastModifiedBy>
  <cp:revision>3</cp:revision>
  <dcterms:created xsi:type="dcterms:W3CDTF">2012-12-05T05:30:03Z</dcterms:created>
  <dcterms:modified xsi:type="dcterms:W3CDTF">2012-12-08T09:47:05Z</dcterms:modified>
</cp:coreProperties>
</file>